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450" r:id="rId2"/>
    <p:sldId id="522" r:id="rId3"/>
    <p:sldId id="532" r:id="rId4"/>
    <p:sldId id="533" r:id="rId5"/>
    <p:sldId id="530" r:id="rId6"/>
    <p:sldId id="534" r:id="rId7"/>
    <p:sldId id="535" r:id="rId8"/>
    <p:sldId id="537" r:id="rId9"/>
    <p:sldId id="538" r:id="rId10"/>
    <p:sldId id="539" r:id="rId11"/>
    <p:sldId id="540" r:id="rId12"/>
    <p:sldId id="541" r:id="rId13"/>
    <p:sldId id="542" r:id="rId14"/>
    <p:sldId id="543" r:id="rId15"/>
    <p:sldId id="544" r:id="rId16"/>
    <p:sldId id="545" r:id="rId17"/>
    <p:sldId id="553" r:id="rId18"/>
    <p:sldId id="546" r:id="rId19"/>
    <p:sldId id="547" r:id="rId20"/>
    <p:sldId id="548" r:id="rId21"/>
    <p:sldId id="554" r:id="rId22"/>
    <p:sldId id="549" r:id="rId23"/>
    <p:sldId id="550" r:id="rId24"/>
    <p:sldId id="551" r:id="rId25"/>
    <p:sldId id="552" r:id="rId26"/>
    <p:sldId id="569" r:id="rId27"/>
    <p:sldId id="571" r:id="rId28"/>
    <p:sldId id="555" r:id="rId29"/>
    <p:sldId id="556" r:id="rId30"/>
    <p:sldId id="558" r:id="rId31"/>
    <p:sldId id="559" r:id="rId32"/>
    <p:sldId id="560" r:id="rId33"/>
    <p:sldId id="561" r:id="rId34"/>
    <p:sldId id="562" r:id="rId35"/>
    <p:sldId id="563" r:id="rId36"/>
    <p:sldId id="570" r:id="rId37"/>
    <p:sldId id="564" r:id="rId38"/>
    <p:sldId id="565" r:id="rId39"/>
    <p:sldId id="566" r:id="rId40"/>
    <p:sldId id="557" r:id="rId41"/>
    <p:sldId id="573" r:id="rId42"/>
    <p:sldId id="568" r:id="rId43"/>
    <p:sldId id="572" r:id="rId44"/>
    <p:sldId id="574" r:id="rId4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9F5811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869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2D5D2-A029-4EF5-936E-2A985984B472}" type="datetimeFigureOut">
              <a:rPr lang="en-US" smtClean="0"/>
              <a:pPr/>
              <a:t>4/27/2017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605880-B957-4290-9706-E888F0AC14D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4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gif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gif"/><Relationship Id="rId4" Type="http://schemas.openxmlformats.org/officeDocument/2006/relationships/image" Target="../media/image27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336654_svyaz_set_kabel_svet_2256x1504_www_GdeFon_ru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86900" cy="63246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114800" y="3048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Picture 9" descr="bann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</a:t>
            </a:r>
            <a:endParaRPr lang="fr-CA" dirty="0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concepts</a:t>
            </a:r>
            <a:endParaRPr lang="fr-FR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4953000" y="16002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4267200" y="540603"/>
            <a:ext cx="5181600" cy="830997"/>
          </a:xfrm>
          <a:prstGeom prst="rect">
            <a:avLst/>
          </a:prstGeom>
          <a:solidFill>
            <a:schemeClr val="tx1">
              <a:alpha val="41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4800" b="1" dirty="0" smtClean="0">
                <a:solidFill>
                  <a:srgbClr val="FFFF00"/>
                </a:solidFill>
              </a:rPr>
              <a:t>Network concepts</a:t>
            </a:r>
            <a:endParaRPr lang="fr-FR" sz="4800" b="1" dirty="0">
              <a:solidFill>
                <a:srgbClr val="FFFF00"/>
              </a:solidFill>
            </a:endParaRPr>
          </a:p>
        </p:txBody>
      </p:sp>
      <p:pic>
        <p:nvPicPr>
          <p:cNvPr id="11" name="Picture 10" descr="tux-wif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4343400"/>
            <a:ext cx="1955394" cy="1955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concepts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10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How do networks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speak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?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/>
          <a:srcRect l="28645" t="40482" r="61654" b="34743"/>
          <a:stretch>
            <a:fillRect/>
          </a:stretch>
        </p:blipFill>
        <p:spPr bwMode="auto">
          <a:xfrm>
            <a:off x="-90488" y="1143000"/>
            <a:ext cx="1385888" cy="50085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/>
          <a:srcRect l="66084" t="40482" r="24315" b="34743"/>
          <a:stretch>
            <a:fillRect/>
          </a:stretch>
        </p:blipFill>
        <p:spPr bwMode="auto">
          <a:xfrm>
            <a:off x="1219200" y="1224000"/>
            <a:ext cx="1371600" cy="50085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19" name="Rectangle 18"/>
          <p:cNvSpPr/>
          <p:nvPr/>
        </p:nvSpPr>
        <p:spPr>
          <a:xfrm>
            <a:off x="228600" y="4876800"/>
            <a:ext cx="2057400" cy="457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2760663" y="990600"/>
            <a:ext cx="6383337" cy="5200650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/>
          <a:p>
            <a:pPr marL="182563" marR="0" lvl="0" indent="-180975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1425"/>
              </a:spcAft>
              <a:buClr>
                <a:srgbClr val="93A299"/>
              </a:buClr>
              <a:buSzPct val="85000"/>
              <a:buFont typeface="Arial" charset="0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/>
            </a:pP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Cellphone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e.g.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4G LTE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≈ 50 Mbps </a:t>
            </a:r>
          </a:p>
          <a:p>
            <a:pPr marL="182563" marR="0" lvl="0" indent="-180975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1425"/>
              </a:spcAft>
              <a:buClr>
                <a:srgbClr val="93A299"/>
              </a:buClr>
              <a:buSzPct val="85000"/>
              <a:buFont typeface="Arial" charset="0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/>
            </a:pPr>
            <a:endParaRPr kumimoji="0" lang="en-US" sz="28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563" indent="-180975">
              <a:lnSpc>
                <a:spcPct val="90000"/>
              </a:lnSpc>
              <a:spcBef>
                <a:spcPts val="563"/>
              </a:spcBef>
              <a:spcAft>
                <a:spcPts val="1425"/>
              </a:spcAft>
              <a:buClr>
                <a:srgbClr val="93A299"/>
              </a:buClr>
              <a:buSzPct val="85000"/>
              <a:buFont typeface="Arial" charset="0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</a:pPr>
            <a:r>
              <a:rPr lang="en-US" sz="3200" dirty="0" err="1" smtClean="0"/>
              <a:t>WiFi</a:t>
            </a:r>
            <a:r>
              <a:rPr lang="en-US" sz="3200" dirty="0" smtClean="0"/>
              <a:t>: </a:t>
            </a:r>
            <a:r>
              <a:rPr lang="en-US" sz="2800" dirty="0" smtClean="0"/>
              <a:t>20-100 Mbps</a:t>
            </a:r>
          </a:p>
          <a:p>
            <a:pPr marL="182563" indent="-180975">
              <a:lnSpc>
                <a:spcPct val="90000"/>
              </a:lnSpc>
              <a:spcBef>
                <a:spcPts val="563"/>
              </a:spcBef>
              <a:spcAft>
                <a:spcPts val="1425"/>
              </a:spcAft>
              <a:buClr>
                <a:srgbClr val="93A299"/>
              </a:buClr>
              <a:buSzPct val="85000"/>
              <a:buFont typeface="Arial" charset="0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563" marR="0" lvl="0" indent="-180975" algn="l" defTabSz="91440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1425"/>
              </a:spcAft>
              <a:buClr>
                <a:srgbClr val="93A299"/>
              </a:buClr>
              <a:buSzPct val="85000"/>
              <a:buFont typeface="Arial" charset="0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Tier 1 Backbone:</a:t>
            </a:r>
          </a:p>
          <a:p>
            <a:pPr lvl="1" indent="-180975">
              <a:lnSpc>
                <a:spcPct val="90000"/>
              </a:lnSpc>
              <a:spcBef>
                <a:spcPts val="488"/>
              </a:spcBef>
              <a:spcAft>
                <a:spcPts val="1425"/>
              </a:spcAft>
              <a:buClr>
                <a:srgbClr val="93A299"/>
              </a:buClr>
              <a:buSzPct val="85000"/>
              <a:buFont typeface="Arial" charset="0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</a:pPr>
            <a:r>
              <a:rPr lang="en-US" sz="2800" dirty="0" smtClean="0"/>
              <a:t>≈ 100 </a:t>
            </a:r>
            <a:r>
              <a:rPr lang="en-US" sz="2800" dirty="0" err="1" smtClean="0"/>
              <a:t>Gbps</a:t>
            </a:r>
            <a:r>
              <a:rPr lang="en-US" sz="2800" dirty="0" smtClean="0"/>
              <a:t>. Records for fiber networks in research labs are about ≈255 </a:t>
            </a:r>
            <a:r>
              <a:rPr lang="en-US" sz="2800" dirty="0" err="1" smtClean="0"/>
              <a:t>Tbps</a:t>
            </a:r>
            <a:endParaRPr lang="en-US" sz="2800" dirty="0" smtClean="0"/>
          </a:p>
          <a:p>
            <a:pPr lvl="1" indent="-180975">
              <a:lnSpc>
                <a:spcPct val="90000"/>
              </a:lnSpc>
              <a:spcBef>
                <a:spcPts val="488"/>
              </a:spcBef>
              <a:spcAft>
                <a:spcPts val="1425"/>
              </a:spcAft>
              <a:buClr>
                <a:srgbClr val="93A299"/>
              </a:buClr>
              <a:buSzPct val="8500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lang="en-GB" sz="1600" dirty="0" smtClean="0"/>
              <a:t>R.G.H. van </a:t>
            </a:r>
            <a:r>
              <a:rPr lang="en-GB" sz="1600" dirty="0" err="1" smtClean="0"/>
              <a:t>Uden</a:t>
            </a:r>
            <a:r>
              <a:rPr lang="en-GB" sz="1600" dirty="0" smtClean="0"/>
              <a:t> et al, </a:t>
            </a:r>
            <a:r>
              <a:rPr lang="en-GB" sz="1600" i="1" dirty="0" smtClean="0"/>
              <a:t>Ultra-high-density spatial division multiplexing with a few-mode </a:t>
            </a:r>
            <a:r>
              <a:rPr lang="en-GB" sz="1600" i="1" dirty="0" err="1" smtClean="0"/>
              <a:t>multicore</a:t>
            </a:r>
            <a:r>
              <a:rPr lang="en-GB" sz="1600" i="1" dirty="0" smtClean="0"/>
              <a:t> fibre, </a:t>
            </a:r>
            <a:r>
              <a:rPr lang="en-GB" sz="1600" dirty="0" smtClean="0"/>
              <a:t>Nature Photonics 2014)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-180975" algn="l" defTabSz="914400" rtl="0" eaLnBrk="1" fontAlgn="auto" latinLnBrk="0" hangingPunct="1">
              <a:lnSpc>
                <a:spcPct val="90000"/>
              </a:lnSpc>
              <a:spcBef>
                <a:spcPts val="488"/>
              </a:spcBef>
              <a:spcAft>
                <a:spcPts val="1425"/>
              </a:spcAft>
              <a:buClr>
                <a:srgbClr val="93A299"/>
              </a:buClr>
              <a:buSzPct val="85000"/>
              <a:buFont typeface="Arial" charset="0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concepts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11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How do networks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speak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?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/>
          <a:srcRect l="28645" t="40482" r="61654" b="34743"/>
          <a:stretch>
            <a:fillRect/>
          </a:stretch>
        </p:blipFill>
        <p:spPr bwMode="auto">
          <a:xfrm>
            <a:off x="-90488" y="1143000"/>
            <a:ext cx="1385888" cy="50085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/>
          <a:srcRect l="66084" t="40482" r="24315" b="34743"/>
          <a:stretch>
            <a:fillRect/>
          </a:stretch>
        </p:blipFill>
        <p:spPr bwMode="auto">
          <a:xfrm>
            <a:off x="1219200" y="1224000"/>
            <a:ext cx="1371600" cy="50085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19" name="Rectangle 18"/>
          <p:cNvSpPr/>
          <p:nvPr/>
        </p:nvSpPr>
        <p:spPr>
          <a:xfrm>
            <a:off x="228600" y="4419600"/>
            <a:ext cx="2057400" cy="457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2438400" y="1452265"/>
          <a:ext cx="6705600" cy="119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7600"/>
                <a:gridCol w="1168400"/>
                <a:gridCol w="1066800"/>
                <a:gridCol w="1117600"/>
                <a:gridCol w="1117600"/>
                <a:gridCol w="1117600"/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Preamble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Destination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Source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Type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User data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Frame check sequence</a:t>
                      </a:r>
                      <a:endParaRPr lang="en-GB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438400" y="990600"/>
            <a:ext cx="670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E.g.: Ethernet frame</a:t>
            </a:r>
            <a:endParaRPr lang="en-GB" sz="2400" b="1" dirty="0"/>
          </a:p>
        </p:txBody>
      </p:sp>
      <p:cxnSp>
        <p:nvCxnSpPr>
          <p:cNvPr id="20" name="Straight Arrow Connector 19"/>
          <p:cNvCxnSpPr/>
          <p:nvPr/>
        </p:nvCxnSpPr>
        <p:spPr>
          <a:xfrm rot="16200000" flipV="1">
            <a:off x="3695700" y="2709565"/>
            <a:ext cx="914400" cy="228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419600" y="2442865"/>
            <a:ext cx="914400" cy="838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895600" y="3256002"/>
            <a:ext cx="541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We give the Media Access Control </a:t>
            </a:r>
            <a:r>
              <a:rPr lang="en-GB" sz="2000" b="1" dirty="0" smtClean="0">
                <a:solidFill>
                  <a:srgbClr val="FF0000"/>
                </a:solidFill>
              </a:rPr>
              <a:t>(MAC) address</a:t>
            </a:r>
            <a:r>
              <a:rPr lang="en-GB" sz="2000" dirty="0" smtClean="0"/>
              <a:t>. It is a unique identifier for network interfaces used for the IEEE 802 standard (Ethernet, </a:t>
            </a:r>
            <a:r>
              <a:rPr lang="en-GB" sz="2000" dirty="0" err="1" smtClean="0"/>
              <a:t>Wifi</a:t>
            </a:r>
            <a:r>
              <a:rPr lang="en-GB" sz="2000" dirty="0" smtClean="0"/>
              <a:t>...)</a:t>
            </a:r>
            <a:endParaRPr lang="en-GB" sz="2000" dirty="0"/>
          </a:p>
        </p:txBody>
      </p:sp>
      <p:pic>
        <p:nvPicPr>
          <p:cNvPr id="26" name="Picture 25" descr="946px-Ethernet_Type_II_Frame_format.s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4974990"/>
            <a:ext cx="6781800" cy="1197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concepts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12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How do networks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speak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?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/>
          <a:srcRect l="28645" t="40482" r="61654" b="34743"/>
          <a:stretch>
            <a:fillRect/>
          </a:stretch>
        </p:blipFill>
        <p:spPr bwMode="auto">
          <a:xfrm>
            <a:off x="-90488" y="1143000"/>
            <a:ext cx="1385888" cy="50085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/>
          <a:srcRect l="66084" t="40482" r="24315" b="34743"/>
          <a:stretch>
            <a:fillRect/>
          </a:stretch>
        </p:blipFill>
        <p:spPr bwMode="auto">
          <a:xfrm>
            <a:off x="1219200" y="1224000"/>
            <a:ext cx="1371600" cy="50085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19" name="Rectangle 18"/>
          <p:cNvSpPr/>
          <p:nvPr/>
        </p:nvSpPr>
        <p:spPr>
          <a:xfrm>
            <a:off x="228600" y="4419600"/>
            <a:ext cx="2057400" cy="457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/>
          <a:srcRect l="23280" t="39575" r="22191" b="33986"/>
          <a:stretch>
            <a:fillRect/>
          </a:stretch>
        </p:blipFill>
        <p:spPr bwMode="auto">
          <a:xfrm>
            <a:off x="2329829" y="1497012"/>
            <a:ext cx="6814171" cy="4675188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2438400" y="990600"/>
            <a:ext cx="670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E.g. to ensure reliability: data link flow</a:t>
            </a:r>
            <a:endParaRPr lang="en-GB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concepts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13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How do networks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speak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?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/>
          <a:srcRect l="28645" t="40482" r="61654" b="34743"/>
          <a:stretch>
            <a:fillRect/>
          </a:stretch>
        </p:blipFill>
        <p:spPr bwMode="auto">
          <a:xfrm>
            <a:off x="-90488" y="1143000"/>
            <a:ext cx="1385888" cy="50085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/>
          <a:srcRect l="66084" t="40482" r="24315" b="34743"/>
          <a:stretch>
            <a:fillRect/>
          </a:stretch>
        </p:blipFill>
        <p:spPr bwMode="auto">
          <a:xfrm>
            <a:off x="1219200" y="1224000"/>
            <a:ext cx="1371600" cy="50085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19" name="Rectangle 18"/>
          <p:cNvSpPr/>
          <p:nvPr/>
        </p:nvSpPr>
        <p:spPr>
          <a:xfrm>
            <a:off x="228600" y="3962400"/>
            <a:ext cx="2057400" cy="457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2590800" y="1371600"/>
            <a:ext cx="655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The network layers seeks to move data between nodes that </a:t>
            </a:r>
            <a:r>
              <a:rPr lang="en-GB" sz="2400" b="1" i="1" dirty="0" smtClean="0">
                <a:solidFill>
                  <a:srgbClr val="FF0000"/>
                </a:solidFill>
              </a:rPr>
              <a:t>may not be directly connected</a:t>
            </a:r>
            <a:r>
              <a:rPr lang="en-GB" sz="2400" dirty="0" smtClean="0"/>
              <a:t>.</a:t>
            </a:r>
            <a:endParaRPr lang="en-GB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2819400" y="2720876"/>
            <a:ext cx="6324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Key concepts include:</a:t>
            </a:r>
          </a:p>
          <a:p>
            <a:pPr>
              <a:buFont typeface="Arial" pitchFamily="34" charset="0"/>
              <a:buChar char="•"/>
            </a:pPr>
            <a:r>
              <a:rPr lang="en-GB" sz="2400" dirty="0" smtClean="0"/>
              <a:t> using global addresses to the nodes (IPv4, IPv6)</a:t>
            </a:r>
          </a:p>
          <a:p>
            <a:pPr>
              <a:buFont typeface="Arial" pitchFamily="34" charset="0"/>
              <a:buChar char="•"/>
            </a:pPr>
            <a:endParaRPr lang="en-GB" sz="2400" dirty="0" smtClean="0"/>
          </a:p>
          <a:p>
            <a:pPr>
              <a:buFont typeface="Arial" pitchFamily="34" charset="0"/>
              <a:buChar char="•"/>
            </a:pPr>
            <a:r>
              <a:rPr lang="en-GB" sz="2400" dirty="0" smtClean="0"/>
              <a:t> finding a path between the nodes</a:t>
            </a:r>
          </a:p>
          <a:p>
            <a:pPr>
              <a:buFont typeface="Arial" pitchFamily="34" charset="0"/>
              <a:buChar char="•"/>
            </a:pPr>
            <a:endParaRPr lang="en-GB" sz="2400" dirty="0" smtClean="0"/>
          </a:p>
          <a:p>
            <a:pPr>
              <a:buFont typeface="Arial" pitchFamily="34" charset="0"/>
              <a:buChar char="•"/>
            </a:pPr>
            <a:r>
              <a:rPr lang="en-GB" sz="2400" dirty="0" smtClean="0"/>
              <a:t> routing and forwarding</a:t>
            </a:r>
            <a:endParaRPr lang="en-GB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concepts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14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How do networks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speak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?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/>
          <a:srcRect l="28645" t="40482" r="61654" b="34743"/>
          <a:stretch>
            <a:fillRect/>
          </a:stretch>
        </p:blipFill>
        <p:spPr bwMode="auto">
          <a:xfrm>
            <a:off x="-90488" y="1143000"/>
            <a:ext cx="1385888" cy="50085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/>
          <a:srcRect l="66084" t="40482" r="24315" b="34743"/>
          <a:stretch>
            <a:fillRect/>
          </a:stretch>
        </p:blipFill>
        <p:spPr bwMode="auto">
          <a:xfrm>
            <a:off x="1219200" y="1224000"/>
            <a:ext cx="1371600" cy="50085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19" name="Rectangle 18"/>
          <p:cNvSpPr/>
          <p:nvPr/>
        </p:nvSpPr>
        <p:spPr>
          <a:xfrm>
            <a:off x="228600" y="3962400"/>
            <a:ext cx="2057400" cy="457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 descr="87-IP-routin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1501914"/>
            <a:ext cx="4328160" cy="272034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667000" y="4397514"/>
            <a:ext cx="647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Routing is the process of finding and following a route (=path) to move the data across the network</a:t>
            </a:r>
            <a:endParaRPr lang="en-GB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concepts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15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How do networks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speak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?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/>
          <a:srcRect l="28645" t="40482" r="61654" b="34743"/>
          <a:stretch>
            <a:fillRect/>
          </a:stretch>
        </p:blipFill>
        <p:spPr bwMode="auto">
          <a:xfrm>
            <a:off x="-90488" y="1143000"/>
            <a:ext cx="1385888" cy="50085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/>
          <a:srcRect l="66084" t="40482" r="24315" b="34743"/>
          <a:stretch>
            <a:fillRect/>
          </a:stretch>
        </p:blipFill>
        <p:spPr bwMode="auto">
          <a:xfrm>
            <a:off x="1219200" y="1224000"/>
            <a:ext cx="1371600" cy="50085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19" name="Rectangle 18"/>
          <p:cNvSpPr/>
          <p:nvPr/>
        </p:nvSpPr>
        <p:spPr>
          <a:xfrm>
            <a:off x="228600" y="3962400"/>
            <a:ext cx="2057400" cy="457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1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7940" y="1219200"/>
            <a:ext cx="6423660" cy="4198620"/>
          </a:xfrm>
          <a:prstGeom prst="rect">
            <a:avLst/>
          </a:prstGeom>
        </p:spPr>
      </p:pic>
      <p:pic>
        <p:nvPicPr>
          <p:cNvPr id="14" name="Picture 13" descr="2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7940" y="1219200"/>
            <a:ext cx="6423660" cy="4198620"/>
          </a:xfrm>
          <a:prstGeom prst="rect">
            <a:avLst/>
          </a:prstGeom>
        </p:spPr>
      </p:pic>
      <p:pic>
        <p:nvPicPr>
          <p:cNvPr id="17" name="Picture 16" descr="3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7940" y="1219200"/>
            <a:ext cx="6423660" cy="4198620"/>
          </a:xfrm>
          <a:prstGeom prst="rect">
            <a:avLst/>
          </a:prstGeom>
        </p:spPr>
      </p:pic>
      <p:pic>
        <p:nvPicPr>
          <p:cNvPr id="20" name="Picture 19" descr="4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7940" y="1219200"/>
            <a:ext cx="6423660" cy="419862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590800" y="5498068"/>
            <a:ext cx="632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In the main OS (Linux, Windows...) you can ask to see a route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concepts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16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How do networks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speak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?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/>
          <a:srcRect l="28645" t="40482" r="61654" b="34743"/>
          <a:stretch>
            <a:fillRect/>
          </a:stretch>
        </p:blipFill>
        <p:spPr bwMode="auto">
          <a:xfrm>
            <a:off x="-90488" y="1143000"/>
            <a:ext cx="1385888" cy="50085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/>
          <a:srcRect l="66084" t="40482" r="24315" b="34743"/>
          <a:stretch>
            <a:fillRect/>
          </a:stretch>
        </p:blipFill>
        <p:spPr bwMode="auto">
          <a:xfrm>
            <a:off x="1219200" y="1224000"/>
            <a:ext cx="1371600" cy="50085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19" name="Rectangle 18"/>
          <p:cNvSpPr/>
          <p:nvPr/>
        </p:nvSpPr>
        <p:spPr>
          <a:xfrm>
            <a:off x="228600" y="3962400"/>
            <a:ext cx="2057400" cy="457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2362200" y="1143000"/>
            <a:ext cx="678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IPv4 routes a huge chunk of the traffic</a:t>
            </a:r>
          </a:p>
        </p:txBody>
      </p:sp>
      <p:pic>
        <p:nvPicPr>
          <p:cNvPr id="14" name="Picture 13" descr="IPs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775460"/>
            <a:ext cx="6576060" cy="112014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514600" y="3048000"/>
            <a:ext cx="662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Who’s got class A addresses?</a:t>
            </a:r>
          </a:p>
          <a:p>
            <a:pPr lvl="1">
              <a:buFont typeface="Arial" pitchFamily="34" charset="0"/>
              <a:buChar char="•"/>
            </a:pP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2819400" y="3505200"/>
            <a:ext cx="5257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dirty="0" smtClean="0"/>
              <a:t> General Electric (3.0.0.0)</a:t>
            </a:r>
          </a:p>
          <a:p>
            <a:pPr>
              <a:buFont typeface="Arial" pitchFamily="34" charset="0"/>
              <a:buChar char="•"/>
            </a:pPr>
            <a:r>
              <a:rPr lang="en-GB" dirty="0" smtClean="0"/>
              <a:t> IBM (9.0.0.0)</a:t>
            </a:r>
          </a:p>
          <a:p>
            <a:pPr>
              <a:buFont typeface="Arial" pitchFamily="34" charset="0"/>
              <a:buChar char="•"/>
            </a:pPr>
            <a:r>
              <a:rPr lang="en-GB" dirty="0" smtClean="0"/>
              <a:t> AT&amp;T (12.0.0.0)</a:t>
            </a:r>
          </a:p>
          <a:p>
            <a:pPr>
              <a:buFont typeface="Arial" pitchFamily="34" charset="0"/>
              <a:buChar char="•"/>
            </a:pPr>
            <a:r>
              <a:rPr lang="en-GB" dirty="0" smtClean="0"/>
              <a:t> HP (15.0.0.0)</a:t>
            </a:r>
          </a:p>
          <a:p>
            <a:pPr>
              <a:buFont typeface="Arial" pitchFamily="34" charset="0"/>
              <a:buChar char="•"/>
            </a:pPr>
            <a:r>
              <a:rPr lang="en-GB" dirty="0" smtClean="0"/>
              <a:t> Apple (17.0.0.0)</a:t>
            </a:r>
          </a:p>
          <a:p>
            <a:pPr>
              <a:buFont typeface="Arial" pitchFamily="34" charset="0"/>
              <a:buChar char="•"/>
            </a:pPr>
            <a:r>
              <a:rPr lang="en-GB" dirty="0" smtClean="0"/>
              <a:t> MIT (18.0.0.0)</a:t>
            </a:r>
          </a:p>
          <a:p>
            <a:pPr>
              <a:buFont typeface="Arial" pitchFamily="34" charset="0"/>
              <a:buChar char="•"/>
            </a:pPr>
            <a:r>
              <a:rPr lang="en-GB" dirty="0" smtClean="0"/>
              <a:t> Ford (19.0.0.0)</a:t>
            </a:r>
          </a:p>
          <a:p>
            <a:pPr>
              <a:buFont typeface="Arial" pitchFamily="34" charset="0"/>
              <a:buChar char="•"/>
            </a:pPr>
            <a:r>
              <a:rPr lang="en-GB" dirty="0" smtClean="0"/>
              <a:t> Halliburton (34.0.0.0)</a:t>
            </a:r>
          </a:p>
          <a:p>
            <a:pPr>
              <a:buFont typeface="Arial" pitchFamily="34" charset="0"/>
              <a:buChar char="•"/>
            </a:pPr>
            <a:r>
              <a:rPr lang="en-GB" dirty="0" smtClean="0"/>
              <a:t> US Dept. of Defence (6, 7, 11, 21, 22, 26, 28-30, 33...)</a:t>
            </a:r>
          </a:p>
          <a:p>
            <a:endParaRPr lang="en-GB" dirty="0"/>
          </a:p>
        </p:txBody>
      </p:sp>
      <p:pic>
        <p:nvPicPr>
          <p:cNvPr id="17" name="Picture 16" descr="US_flag_48_stars.s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3886200"/>
            <a:ext cx="2667000" cy="14062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concepts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17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How do networks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speak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?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/>
          <a:srcRect l="28645" t="40482" r="61654" b="34743"/>
          <a:stretch>
            <a:fillRect/>
          </a:stretch>
        </p:blipFill>
        <p:spPr bwMode="auto">
          <a:xfrm>
            <a:off x="-90488" y="1143000"/>
            <a:ext cx="1385888" cy="50085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/>
          <a:srcRect l="66084" t="40482" r="24315" b="34743"/>
          <a:stretch>
            <a:fillRect/>
          </a:stretch>
        </p:blipFill>
        <p:spPr bwMode="auto">
          <a:xfrm>
            <a:off x="1219200" y="1224000"/>
            <a:ext cx="1371600" cy="50085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19" name="Rectangle 18"/>
          <p:cNvSpPr/>
          <p:nvPr/>
        </p:nvSpPr>
        <p:spPr>
          <a:xfrm>
            <a:off x="228600" y="3962400"/>
            <a:ext cx="2057400" cy="457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 descr="USviews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1028700"/>
            <a:ext cx="6316980" cy="2933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 descr="USviews2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1981200"/>
            <a:ext cx="6035040" cy="40690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concepts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18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How do networks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speak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?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/>
          <a:srcRect l="28645" t="40482" r="61654" b="34743"/>
          <a:stretch>
            <a:fillRect/>
          </a:stretch>
        </p:blipFill>
        <p:spPr bwMode="auto">
          <a:xfrm>
            <a:off x="-90488" y="1143000"/>
            <a:ext cx="1385888" cy="50085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/>
          <a:srcRect l="66084" t="40482" r="24315" b="34743"/>
          <a:stretch>
            <a:fillRect/>
          </a:stretch>
        </p:blipFill>
        <p:spPr bwMode="auto">
          <a:xfrm>
            <a:off x="1219200" y="1224000"/>
            <a:ext cx="1371600" cy="50085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19" name="Rectangle 18"/>
          <p:cNvSpPr/>
          <p:nvPr/>
        </p:nvSpPr>
        <p:spPr>
          <a:xfrm>
            <a:off x="228600" y="3962400"/>
            <a:ext cx="2057400" cy="457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24918" y="1912937"/>
            <a:ext cx="6619082" cy="41830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2667000" y="1219200"/>
            <a:ext cx="647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IP packet:</a:t>
            </a:r>
            <a:endParaRPr lang="en-GB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concepts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19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How do networks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speak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?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/>
          <a:srcRect l="28645" t="40482" r="61654" b="34743"/>
          <a:stretch>
            <a:fillRect/>
          </a:stretch>
        </p:blipFill>
        <p:spPr bwMode="auto">
          <a:xfrm>
            <a:off x="-90488" y="1143000"/>
            <a:ext cx="1385888" cy="50085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/>
          <a:srcRect l="66084" t="40482" r="24315" b="34743"/>
          <a:stretch>
            <a:fillRect/>
          </a:stretch>
        </p:blipFill>
        <p:spPr bwMode="auto">
          <a:xfrm>
            <a:off x="1219200" y="1224000"/>
            <a:ext cx="1371600" cy="50085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19" name="Rectangle 18"/>
          <p:cNvSpPr/>
          <p:nvPr/>
        </p:nvSpPr>
        <p:spPr>
          <a:xfrm>
            <a:off x="228600" y="3505200"/>
            <a:ext cx="2057400" cy="457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2667000" y="1143000"/>
            <a:ext cx="647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A node can have multiple endpoints depending on what you’re sending (= multiplexing). Each endpoint is a </a:t>
            </a:r>
            <a:r>
              <a:rPr lang="en-GB" sz="2000" b="1" dirty="0" smtClean="0">
                <a:solidFill>
                  <a:srgbClr val="FF0000"/>
                </a:solidFill>
              </a:rPr>
              <a:t>port</a:t>
            </a:r>
            <a:r>
              <a:rPr lang="en-GB" sz="2000" dirty="0" smtClean="0"/>
              <a:t>.</a:t>
            </a:r>
            <a:endParaRPr lang="en-GB" sz="2000" dirty="0"/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3352800" y="1863725"/>
            <a:ext cx="5364162" cy="537527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/>
          <a:lstStyle/>
          <a:p>
            <a:pPr marL="182563" indent="-180975" hangingPunct="1">
              <a:lnSpc>
                <a:spcPct val="100000"/>
              </a:lnSpc>
              <a:spcBef>
                <a:spcPts val="488"/>
              </a:spcBef>
              <a:spcAft>
                <a:spcPts val="1425"/>
              </a:spcAft>
              <a:buClr>
                <a:srgbClr val="93A299"/>
              </a:buClr>
              <a:buSzPct val="85000"/>
              <a:buFont typeface="Arial" charset="0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sz="1400" dirty="0">
                <a:solidFill>
                  <a:srgbClr val="292934"/>
                </a:solidFill>
                <a:ea typeface="AR PL KaitiM GB" charset="0"/>
                <a:cs typeface="AR PL KaitiM GB" charset="0"/>
              </a:rPr>
              <a:t>0 to 1023: well-known ports</a:t>
            </a:r>
          </a:p>
          <a:p>
            <a:pPr marL="274638" hangingPunct="1">
              <a:lnSpc>
                <a:spcPct val="100000"/>
              </a:lnSpc>
              <a:spcAft>
                <a:spcPts val="1425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sz="1200" dirty="0">
                <a:solidFill>
                  <a:srgbClr val="292934"/>
                </a:solidFill>
                <a:ea typeface="AR PL KaitiM GB" charset="0"/>
                <a:cs typeface="AR PL KaitiM GB" charset="0"/>
              </a:rPr>
              <a:t>	20 &amp; 21: File Transfer Protocol (FTP)</a:t>
            </a:r>
          </a:p>
          <a:p>
            <a:pPr marL="274638" hangingPunct="1">
              <a:lnSpc>
                <a:spcPct val="100000"/>
              </a:lnSpc>
              <a:spcAft>
                <a:spcPts val="1425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sz="1200" dirty="0">
                <a:solidFill>
                  <a:srgbClr val="292934"/>
                </a:solidFill>
                <a:ea typeface="AR PL KaitiM GB" charset="0"/>
                <a:cs typeface="AR PL KaitiM GB" charset="0"/>
              </a:rPr>
              <a:t>	22: Secure Shell (SSH)</a:t>
            </a:r>
          </a:p>
          <a:p>
            <a:pPr marL="274638" hangingPunct="1">
              <a:lnSpc>
                <a:spcPct val="100000"/>
              </a:lnSpc>
              <a:spcAft>
                <a:spcPts val="1425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sz="1200" dirty="0">
                <a:solidFill>
                  <a:srgbClr val="292934"/>
                </a:solidFill>
                <a:ea typeface="AR PL KaitiM GB" charset="0"/>
                <a:cs typeface="AR PL KaitiM GB" charset="0"/>
              </a:rPr>
              <a:t>	23: Telnet remote login service</a:t>
            </a:r>
          </a:p>
          <a:p>
            <a:pPr marL="274638" hangingPunct="1">
              <a:lnSpc>
                <a:spcPct val="100000"/>
              </a:lnSpc>
              <a:spcAft>
                <a:spcPts val="1425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sz="1200" dirty="0">
                <a:solidFill>
                  <a:srgbClr val="292934"/>
                </a:solidFill>
                <a:ea typeface="AR PL KaitiM GB" charset="0"/>
                <a:cs typeface="AR PL KaitiM GB" charset="0"/>
              </a:rPr>
              <a:t>	25: Simple Mail Transfer Protocol (SMTP)</a:t>
            </a:r>
          </a:p>
          <a:p>
            <a:pPr marL="274638" hangingPunct="1">
              <a:lnSpc>
                <a:spcPct val="100000"/>
              </a:lnSpc>
              <a:spcAft>
                <a:spcPts val="1425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sz="1200" dirty="0">
                <a:solidFill>
                  <a:srgbClr val="292934"/>
                </a:solidFill>
                <a:ea typeface="AR PL KaitiM GB" charset="0"/>
                <a:cs typeface="AR PL KaitiM GB" charset="0"/>
              </a:rPr>
              <a:t>	53: Domain Name System (DNS) service</a:t>
            </a:r>
          </a:p>
          <a:p>
            <a:pPr marL="274638" hangingPunct="1">
              <a:lnSpc>
                <a:spcPct val="100000"/>
              </a:lnSpc>
              <a:spcAft>
                <a:spcPts val="1425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sz="1200" dirty="0">
                <a:solidFill>
                  <a:srgbClr val="292934"/>
                </a:solidFill>
                <a:ea typeface="AR PL KaitiM GB" charset="0"/>
                <a:cs typeface="AR PL KaitiM GB" charset="0"/>
              </a:rPr>
              <a:t>	80: Hypertext Transfer Protocol (HTTP) used in the World Wide Web</a:t>
            </a:r>
          </a:p>
          <a:p>
            <a:pPr marL="274638" hangingPunct="1">
              <a:lnSpc>
                <a:spcPct val="100000"/>
              </a:lnSpc>
              <a:spcAft>
                <a:spcPts val="1425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sz="1200" dirty="0">
                <a:solidFill>
                  <a:srgbClr val="292934"/>
                </a:solidFill>
                <a:ea typeface="AR PL KaitiM GB" charset="0"/>
                <a:cs typeface="AR PL KaitiM GB" charset="0"/>
              </a:rPr>
              <a:t>	110: Post Office Protocol (POP3)</a:t>
            </a:r>
          </a:p>
          <a:p>
            <a:pPr marL="274638" hangingPunct="1">
              <a:lnSpc>
                <a:spcPct val="100000"/>
              </a:lnSpc>
              <a:spcAft>
                <a:spcPts val="1425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sz="1200" dirty="0">
                <a:solidFill>
                  <a:srgbClr val="292934"/>
                </a:solidFill>
                <a:ea typeface="AR PL KaitiM GB" charset="0"/>
                <a:cs typeface="AR PL KaitiM GB" charset="0"/>
              </a:rPr>
              <a:t>	119: Network News Transfer Protocol (NNTP)</a:t>
            </a:r>
          </a:p>
          <a:p>
            <a:pPr marL="274638" hangingPunct="1">
              <a:lnSpc>
                <a:spcPct val="100000"/>
              </a:lnSpc>
              <a:spcAft>
                <a:spcPts val="1425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sz="1200" dirty="0">
                <a:solidFill>
                  <a:srgbClr val="292934"/>
                </a:solidFill>
                <a:ea typeface="AR PL KaitiM GB" charset="0"/>
                <a:cs typeface="AR PL KaitiM GB" charset="0"/>
              </a:rPr>
              <a:t>	143: Internet Message Access Protocol (IMAP)</a:t>
            </a:r>
          </a:p>
          <a:p>
            <a:pPr marL="274638" hangingPunct="1">
              <a:lnSpc>
                <a:spcPct val="100000"/>
              </a:lnSpc>
              <a:spcAft>
                <a:spcPts val="1425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sz="1200" dirty="0">
                <a:solidFill>
                  <a:srgbClr val="292934"/>
                </a:solidFill>
                <a:ea typeface="AR PL KaitiM GB" charset="0"/>
                <a:cs typeface="AR PL KaitiM GB" charset="0"/>
              </a:rPr>
              <a:t>	161: Simple Network Management Protocol (SNMP)</a:t>
            </a:r>
          </a:p>
          <a:p>
            <a:pPr marL="274638" hangingPunct="1">
              <a:lnSpc>
                <a:spcPct val="100000"/>
              </a:lnSpc>
              <a:spcAft>
                <a:spcPts val="1425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sz="1200" dirty="0">
                <a:solidFill>
                  <a:srgbClr val="292934"/>
                </a:solidFill>
                <a:ea typeface="AR PL KaitiM GB" charset="0"/>
                <a:cs typeface="AR PL KaitiM GB" charset="0"/>
              </a:rPr>
              <a:t>	443: HTTP Secure (HTTPS</a:t>
            </a:r>
            <a:r>
              <a:rPr lang="en-US" sz="1200" dirty="0" smtClean="0">
                <a:solidFill>
                  <a:srgbClr val="292934"/>
                </a:solidFill>
                <a:ea typeface="AR PL KaitiM GB" charset="0"/>
                <a:cs typeface="AR PL KaitiM GB" charset="0"/>
              </a:rPr>
              <a:t>)</a:t>
            </a:r>
            <a:endParaRPr lang="en-US" sz="1400" dirty="0">
              <a:solidFill>
                <a:srgbClr val="292934"/>
              </a:solidFill>
              <a:ea typeface="AR PL KaitiM GB" charset="0"/>
              <a:cs typeface="AR PL KaitiM GB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tt_backbone_large.gif"/>
          <p:cNvPicPr>
            <a:picLocks noChangeAspect="1"/>
          </p:cNvPicPr>
          <p:nvPr/>
        </p:nvPicPr>
        <p:blipFill>
          <a:blip r:embed="rId2"/>
          <a:srcRect t="17447"/>
          <a:stretch>
            <a:fillRect/>
          </a:stretch>
        </p:blipFill>
        <p:spPr>
          <a:xfrm>
            <a:off x="1524000" y="1524000"/>
            <a:ext cx="7807569" cy="5047562"/>
          </a:xfrm>
          <a:prstGeom prst="rect">
            <a:avLst/>
          </a:prstGeom>
        </p:spPr>
      </p:pic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concepts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What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a network,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generally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speaking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?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1062335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A network is formed of </a:t>
            </a:r>
            <a:r>
              <a:rPr lang="en-GB" sz="2400" b="1" dirty="0" smtClean="0">
                <a:solidFill>
                  <a:srgbClr val="FF0000"/>
                </a:solidFill>
              </a:rPr>
              <a:t>nodes</a:t>
            </a:r>
            <a:r>
              <a:rPr lang="en-GB" sz="2400" dirty="0" smtClean="0"/>
              <a:t> connected by </a:t>
            </a:r>
            <a:r>
              <a:rPr lang="en-GB" sz="2400" b="1" dirty="0" smtClean="0">
                <a:solidFill>
                  <a:srgbClr val="FF0000"/>
                </a:solidFill>
              </a:rPr>
              <a:t>links</a:t>
            </a:r>
            <a:r>
              <a:rPr lang="en-GB" sz="2400" dirty="0" smtClean="0"/>
              <a:t>.</a:t>
            </a:r>
            <a:endParaRPr lang="en-GB" sz="2400" dirty="0"/>
          </a:p>
        </p:txBody>
      </p:sp>
      <p:sp>
        <p:nvSpPr>
          <p:cNvPr id="13" name="Rectangle 12"/>
          <p:cNvSpPr/>
          <p:nvPr/>
        </p:nvSpPr>
        <p:spPr>
          <a:xfrm>
            <a:off x="1600200" y="4876800"/>
            <a:ext cx="11430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/>
          <p:cNvCxnSpPr/>
          <p:nvPr/>
        </p:nvCxnSpPr>
        <p:spPr>
          <a:xfrm rot="16200000" flipV="1">
            <a:off x="5905500" y="1485900"/>
            <a:ext cx="304800" cy="228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943600" y="168806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carries data</a:t>
            </a:r>
            <a:endParaRPr lang="en-GB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438400" y="1447800"/>
            <a:ext cx="609600" cy="457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0" y="18288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emits/receives/relays data</a:t>
            </a:r>
            <a:endParaRPr lang="en-GB" dirty="0"/>
          </a:p>
        </p:txBody>
      </p:sp>
      <p:sp>
        <p:nvSpPr>
          <p:cNvPr id="21" name="Left Brace 20"/>
          <p:cNvSpPr/>
          <p:nvPr/>
        </p:nvSpPr>
        <p:spPr>
          <a:xfrm>
            <a:off x="1295400" y="4419600"/>
            <a:ext cx="381000" cy="99060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Left Brace 21"/>
          <p:cNvSpPr/>
          <p:nvPr/>
        </p:nvSpPr>
        <p:spPr>
          <a:xfrm>
            <a:off x="1295400" y="5486400"/>
            <a:ext cx="381000" cy="76200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/>
          <p:cNvSpPr txBox="1"/>
          <p:nvPr/>
        </p:nvSpPr>
        <p:spPr>
          <a:xfrm>
            <a:off x="609600" y="46598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nodes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609600" y="5638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links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20" grpId="0"/>
      <p:bldP spid="21" grpId="0" animBg="1"/>
      <p:bldP spid="22" grpId="0" animBg="1"/>
      <p:bldP spid="23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concepts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20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How do networks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speak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?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/>
          <a:srcRect l="28645" t="40482" r="61654" b="34743"/>
          <a:stretch>
            <a:fillRect/>
          </a:stretch>
        </p:blipFill>
        <p:spPr bwMode="auto">
          <a:xfrm>
            <a:off x="-90488" y="1143000"/>
            <a:ext cx="1385888" cy="50085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/>
          <a:srcRect l="66084" t="40482" r="24315" b="34743"/>
          <a:stretch>
            <a:fillRect/>
          </a:stretch>
        </p:blipFill>
        <p:spPr bwMode="auto">
          <a:xfrm>
            <a:off x="1219200" y="1224000"/>
            <a:ext cx="1371600" cy="50085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19" name="Rectangle 18"/>
          <p:cNvSpPr/>
          <p:nvPr/>
        </p:nvSpPr>
        <p:spPr>
          <a:xfrm>
            <a:off x="228600" y="3505200"/>
            <a:ext cx="2057400" cy="457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 descr="DH-Port-Scanner_1.png"/>
          <p:cNvPicPr>
            <a:picLocks noChangeAspect="1"/>
          </p:cNvPicPr>
          <p:nvPr/>
        </p:nvPicPr>
        <p:blipFill>
          <a:blip r:embed="rId4"/>
          <a:srcRect r="59167"/>
          <a:stretch>
            <a:fillRect/>
          </a:stretch>
        </p:blipFill>
        <p:spPr>
          <a:xfrm>
            <a:off x="5334000" y="1260088"/>
            <a:ext cx="3733800" cy="468351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362200" y="1261408"/>
            <a:ext cx="3048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A </a:t>
            </a:r>
            <a:r>
              <a:rPr lang="en-GB" sz="2000" b="1" dirty="0" smtClean="0">
                <a:solidFill>
                  <a:srgbClr val="FF0000"/>
                </a:solidFill>
              </a:rPr>
              <a:t>port scanner </a:t>
            </a:r>
            <a:r>
              <a:rPr lang="en-GB" sz="2000" dirty="0" smtClean="0"/>
              <a:t>probes a node to find open ports. We can find what services run on these ports and, if they have vulnerabilities, we can exploit them.</a:t>
            </a:r>
            <a:endParaRPr lang="en-GB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2438400" y="3559314"/>
            <a:ext cx="289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Doing a </a:t>
            </a:r>
            <a:r>
              <a:rPr lang="en-GB" sz="2000" b="1" dirty="0" err="1" smtClean="0">
                <a:solidFill>
                  <a:srgbClr val="FF0000"/>
                </a:solidFill>
              </a:rPr>
              <a:t>portscan</a:t>
            </a:r>
            <a:r>
              <a:rPr lang="en-GB" sz="2000" dirty="0" smtClean="0"/>
              <a:t> probes a range of ports on 1 host.</a:t>
            </a:r>
            <a:endParaRPr lang="en-GB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2286000" y="4696361"/>
            <a:ext cx="3124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Doing a </a:t>
            </a:r>
            <a:r>
              <a:rPr lang="en-GB" sz="2000" b="1" dirty="0" err="1" smtClean="0">
                <a:solidFill>
                  <a:srgbClr val="FF0000"/>
                </a:solidFill>
              </a:rPr>
              <a:t>portsweep</a:t>
            </a:r>
            <a:r>
              <a:rPr lang="en-GB" sz="2000" dirty="0" smtClean="0"/>
              <a:t> probes a range of hosts for 1 port. E.g. we want to find a machine that runs SQL.</a:t>
            </a:r>
            <a:endParaRPr lang="en-GB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concepts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21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How do networks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speak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?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/>
          <a:srcRect l="28645" t="40482" r="61654" b="34743"/>
          <a:stretch>
            <a:fillRect/>
          </a:stretch>
        </p:blipFill>
        <p:spPr bwMode="auto">
          <a:xfrm>
            <a:off x="-90488" y="1143000"/>
            <a:ext cx="1385888" cy="50085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/>
          <a:srcRect l="66084" t="40482" r="24315" b="34743"/>
          <a:stretch>
            <a:fillRect/>
          </a:stretch>
        </p:blipFill>
        <p:spPr bwMode="auto">
          <a:xfrm>
            <a:off x="1219200" y="1224000"/>
            <a:ext cx="1371600" cy="50085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19" name="Rectangle 18"/>
          <p:cNvSpPr/>
          <p:nvPr/>
        </p:nvSpPr>
        <p:spPr>
          <a:xfrm>
            <a:off x="228600" y="3505200"/>
            <a:ext cx="2057400" cy="457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 descr="lol.gif"/>
          <p:cNvPicPr>
            <a:picLocks noChangeAspect="1"/>
          </p:cNvPicPr>
          <p:nvPr/>
        </p:nvPicPr>
        <p:blipFill>
          <a:blip r:embed="rId4"/>
          <a:srcRect r="8403"/>
          <a:stretch>
            <a:fillRect/>
          </a:stretch>
        </p:blipFill>
        <p:spPr>
          <a:xfrm>
            <a:off x="2423160" y="1828800"/>
            <a:ext cx="6644640" cy="34899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concepts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22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How do networks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speak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?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/>
          <a:srcRect l="28645" t="40482" r="61654" b="34743"/>
          <a:stretch>
            <a:fillRect/>
          </a:stretch>
        </p:blipFill>
        <p:spPr bwMode="auto">
          <a:xfrm>
            <a:off x="-90488" y="1143000"/>
            <a:ext cx="1385888" cy="50085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/>
          <a:srcRect l="66084" t="40482" r="24315" b="34743"/>
          <a:stretch>
            <a:fillRect/>
          </a:stretch>
        </p:blipFill>
        <p:spPr bwMode="auto">
          <a:xfrm>
            <a:off x="1219200" y="1224000"/>
            <a:ext cx="1371600" cy="50085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19" name="Rectangle 18"/>
          <p:cNvSpPr/>
          <p:nvPr/>
        </p:nvSpPr>
        <p:spPr>
          <a:xfrm>
            <a:off x="228600" y="3505200"/>
            <a:ext cx="2057400" cy="457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2286000" y="1321713"/>
            <a:ext cx="7010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/>
              <a:t>2 protocols are particularly important at the Transport level</a:t>
            </a:r>
            <a:endParaRPr lang="en-GB" sz="2200" dirty="0"/>
          </a:p>
        </p:txBody>
      </p:sp>
      <p:sp>
        <p:nvSpPr>
          <p:cNvPr id="22" name="TextBox 21"/>
          <p:cNvSpPr txBox="1"/>
          <p:nvPr/>
        </p:nvSpPr>
        <p:spPr>
          <a:xfrm>
            <a:off x="3048000" y="2477631"/>
            <a:ext cx="6172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solidFill>
                  <a:srgbClr val="FF0000"/>
                </a:solidFill>
              </a:rPr>
              <a:t>UDP</a:t>
            </a:r>
            <a:r>
              <a:rPr lang="en-GB" sz="2000" dirty="0" smtClean="0"/>
              <a:t> (user datagram protocol)</a:t>
            </a:r>
          </a:p>
          <a:p>
            <a:pPr>
              <a:buFont typeface="Arial" pitchFamily="34" charset="0"/>
              <a:buChar char="•"/>
            </a:pPr>
            <a:r>
              <a:rPr lang="en-GB" sz="2000" dirty="0" smtClean="0"/>
              <a:t> </a:t>
            </a:r>
            <a:r>
              <a:rPr lang="en-GB" sz="2000" dirty="0" smtClean="0">
                <a:solidFill>
                  <a:srgbClr val="FF0000"/>
                </a:solidFill>
              </a:rPr>
              <a:t>best effort</a:t>
            </a:r>
          </a:p>
          <a:p>
            <a:pPr>
              <a:buFont typeface="Arial" pitchFamily="34" charset="0"/>
              <a:buChar char="•"/>
            </a:pPr>
            <a:r>
              <a:rPr lang="en-GB" sz="2000" dirty="0" smtClean="0"/>
              <a:t> </a:t>
            </a:r>
            <a:r>
              <a:rPr lang="en-GB" sz="2000" dirty="0" smtClean="0">
                <a:solidFill>
                  <a:srgbClr val="FF0000"/>
                </a:solidFill>
              </a:rPr>
              <a:t>stateless</a:t>
            </a:r>
            <a:r>
              <a:rPr lang="en-GB" sz="2000" dirty="0" smtClean="0"/>
              <a:t> (so used for a lot of clients e.g. Streaming TV)</a:t>
            </a:r>
          </a:p>
          <a:p>
            <a:pPr>
              <a:buFont typeface="Arial" pitchFamily="34" charset="0"/>
              <a:buChar char="•"/>
            </a:pPr>
            <a:endParaRPr lang="en-GB" sz="2000" dirty="0" smtClean="0"/>
          </a:p>
          <a:p>
            <a:r>
              <a:rPr lang="en-GB" sz="2000" b="1" dirty="0" smtClean="0">
                <a:solidFill>
                  <a:srgbClr val="FF0000"/>
                </a:solidFill>
              </a:rPr>
              <a:t>TCP</a:t>
            </a:r>
            <a:r>
              <a:rPr lang="en-GB" sz="2000" dirty="0" smtClean="0"/>
              <a:t> (transmission control protocol)</a:t>
            </a:r>
          </a:p>
          <a:p>
            <a:pPr>
              <a:buFont typeface="Arial" pitchFamily="34" charset="0"/>
              <a:buChar char="•"/>
            </a:pPr>
            <a:r>
              <a:rPr lang="en-GB" sz="2000" dirty="0" smtClean="0"/>
              <a:t> </a:t>
            </a:r>
            <a:r>
              <a:rPr lang="en-GB" sz="2000" dirty="0" smtClean="0">
                <a:solidFill>
                  <a:srgbClr val="FF0000"/>
                </a:solidFill>
              </a:rPr>
              <a:t>guaranteed delivery</a:t>
            </a:r>
          </a:p>
          <a:p>
            <a:pPr>
              <a:buFont typeface="Arial" pitchFamily="34" charset="0"/>
              <a:buChar char="•"/>
            </a:pPr>
            <a:r>
              <a:rPr lang="en-GB" sz="2000" dirty="0" smtClean="0"/>
              <a:t> can be used for </a:t>
            </a:r>
            <a:r>
              <a:rPr lang="en-GB" sz="2000" dirty="0" err="1" smtClean="0"/>
              <a:t>stateful</a:t>
            </a:r>
            <a:r>
              <a:rPr lang="en-GB" sz="2000" dirty="0" smtClean="0"/>
              <a:t> connections</a:t>
            </a:r>
            <a:endParaRPr lang="en-GB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concepts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23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How do networks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speak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?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/>
          <a:srcRect l="28645" t="40482" r="61654" b="34743"/>
          <a:stretch>
            <a:fillRect/>
          </a:stretch>
        </p:blipFill>
        <p:spPr bwMode="auto">
          <a:xfrm>
            <a:off x="-90488" y="1143000"/>
            <a:ext cx="1385888" cy="50085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/>
          <a:srcRect l="66084" t="40482" r="24315" b="34743"/>
          <a:stretch>
            <a:fillRect/>
          </a:stretch>
        </p:blipFill>
        <p:spPr bwMode="auto">
          <a:xfrm>
            <a:off x="1219200" y="1224000"/>
            <a:ext cx="1371600" cy="50085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19" name="Rectangle 18"/>
          <p:cNvSpPr/>
          <p:nvPr/>
        </p:nvSpPr>
        <p:spPr>
          <a:xfrm>
            <a:off x="228600" y="3024000"/>
            <a:ext cx="2057400" cy="457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2286000" y="990600"/>
            <a:ext cx="7010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b="1" dirty="0" smtClean="0"/>
              <a:t>Stateless </a:t>
            </a:r>
            <a:r>
              <a:rPr lang="en-GB" sz="2200" b="1" dirty="0" err="1" smtClean="0"/>
              <a:t>vs</a:t>
            </a:r>
            <a:r>
              <a:rPr lang="en-GB" sz="2200" b="1" dirty="0" smtClean="0"/>
              <a:t> </a:t>
            </a:r>
            <a:r>
              <a:rPr lang="en-GB" sz="2200" b="1" dirty="0" err="1" smtClean="0"/>
              <a:t>stateful</a:t>
            </a:r>
            <a:endParaRPr lang="en-GB" sz="22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819400" y="1878687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Does no remember what the client did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7772400" y="1878687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Remembers</a:t>
            </a:r>
            <a:endParaRPr lang="en-GB" dirty="0"/>
          </a:p>
        </p:txBody>
      </p:sp>
      <p:cxnSp>
        <p:nvCxnSpPr>
          <p:cNvPr id="16" name="Straight Arrow Connector 15"/>
          <p:cNvCxnSpPr/>
          <p:nvPr/>
        </p:nvCxnSpPr>
        <p:spPr>
          <a:xfrm rot="5400000" flipH="1" flipV="1">
            <a:off x="4419600" y="1345287"/>
            <a:ext cx="533400" cy="533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0800000">
            <a:off x="6553200" y="1345287"/>
            <a:ext cx="1219200" cy="609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743200" y="2847201"/>
            <a:ext cx="64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In which one of these cases do you think you should keep state information?</a:t>
            </a:r>
            <a:endParaRPr lang="en-GB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3352800" y="3859887"/>
            <a:ext cx="5181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dirty="0" smtClean="0"/>
              <a:t> POP server, that allows clients to retrieve email messages that have not been previously received,</a:t>
            </a:r>
          </a:p>
          <a:p>
            <a:pPr>
              <a:buFont typeface="Arial" pitchFamily="34" charset="0"/>
              <a:buChar char="•"/>
            </a:pPr>
            <a:endParaRPr lang="en-GB" dirty="0" smtClean="0"/>
          </a:p>
          <a:p>
            <a:pPr>
              <a:buFont typeface="Arial" pitchFamily="34" charset="0"/>
              <a:buChar char="•"/>
            </a:pPr>
            <a:r>
              <a:rPr lang="en-GB" dirty="0" smtClean="0"/>
              <a:t> File server, that allows clients to access a given piece of data from a given file</a:t>
            </a:r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2438400" y="5650468"/>
            <a:ext cx="6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When we speak of a “session” we generally mean </a:t>
            </a:r>
            <a:r>
              <a:rPr lang="en-GB" b="1" dirty="0" err="1" smtClean="0"/>
              <a:t>stateful</a:t>
            </a:r>
            <a:r>
              <a:rPr lang="en-GB" b="1" dirty="0" smtClean="0"/>
              <a:t>.</a:t>
            </a:r>
            <a:endParaRPr lang="en-GB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concepts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24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How do networks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speak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?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/>
          <a:srcRect l="28645" t="40482" r="61654" b="34743"/>
          <a:stretch>
            <a:fillRect/>
          </a:stretch>
        </p:blipFill>
        <p:spPr bwMode="auto">
          <a:xfrm>
            <a:off x="-90488" y="1143000"/>
            <a:ext cx="1385888" cy="50085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/>
          <a:srcRect l="66084" t="40482" r="24315" b="34743"/>
          <a:stretch>
            <a:fillRect/>
          </a:stretch>
        </p:blipFill>
        <p:spPr bwMode="auto">
          <a:xfrm>
            <a:off x="1219200" y="1224000"/>
            <a:ext cx="1371600" cy="50085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20" name="Rectangle 19"/>
          <p:cNvSpPr/>
          <p:nvPr/>
        </p:nvSpPr>
        <p:spPr>
          <a:xfrm>
            <a:off x="0" y="2514600"/>
            <a:ext cx="2286000" cy="457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 descr="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1828800"/>
            <a:ext cx="2133600" cy="1905000"/>
          </a:xfrm>
          <a:prstGeom prst="rect">
            <a:avLst/>
          </a:prstGeom>
        </p:spPr>
      </p:pic>
      <p:pic>
        <p:nvPicPr>
          <p:cNvPr id="23" name="Picture 22" descr="B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866900"/>
            <a:ext cx="2133600" cy="1905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362200" y="3937337"/>
            <a:ext cx="6934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Data may be represented in two different ways. The network order is normally big-endian: the most significant bit is stored at the lowest memory address, and subsequent ones are higher.</a:t>
            </a:r>
            <a:endParaRPr lang="en-GB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concepts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25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How do networks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speak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?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/>
          <a:srcRect l="28645" t="40482" r="61654" b="34743"/>
          <a:stretch>
            <a:fillRect/>
          </a:stretch>
        </p:blipFill>
        <p:spPr bwMode="auto">
          <a:xfrm>
            <a:off x="-90488" y="1143000"/>
            <a:ext cx="1385888" cy="50085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/>
          <a:srcRect l="66084" t="40482" r="24315" b="34743"/>
          <a:stretch>
            <a:fillRect/>
          </a:stretch>
        </p:blipFill>
        <p:spPr bwMode="auto">
          <a:xfrm>
            <a:off x="1219200" y="1224000"/>
            <a:ext cx="1371600" cy="50085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2895600" y="1440359"/>
            <a:ext cx="5943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b="1" dirty="0" smtClean="0"/>
              <a:t>The </a:t>
            </a:r>
            <a:r>
              <a:rPr lang="en-GB" sz="2200" b="1" dirty="0" smtClean="0">
                <a:solidFill>
                  <a:srgbClr val="FF0000"/>
                </a:solidFill>
              </a:rPr>
              <a:t>Domain Name Service (DNS)</a:t>
            </a:r>
            <a:r>
              <a:rPr lang="en-GB" sz="2200" b="1" dirty="0" smtClean="0"/>
              <a:t> is the internet’s primary directory service</a:t>
            </a:r>
            <a:endParaRPr lang="en-GB" sz="2200" b="1" dirty="0"/>
          </a:p>
        </p:txBody>
      </p:sp>
      <p:sp>
        <p:nvSpPr>
          <p:cNvPr id="20" name="Rectangle 19"/>
          <p:cNvSpPr/>
          <p:nvPr/>
        </p:nvSpPr>
        <p:spPr>
          <a:xfrm>
            <a:off x="228600" y="2057400"/>
            <a:ext cx="2057400" cy="457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dns.gif"/>
          <p:cNvPicPr>
            <a:picLocks noChangeAspect="1"/>
          </p:cNvPicPr>
          <p:nvPr/>
        </p:nvPicPr>
        <p:blipFill>
          <a:blip r:embed="rId4"/>
          <a:srcRect b="43015"/>
          <a:stretch>
            <a:fillRect/>
          </a:stretch>
        </p:blipFill>
        <p:spPr>
          <a:xfrm>
            <a:off x="2590800" y="2362200"/>
            <a:ext cx="6438900" cy="23622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495800" y="2772000"/>
            <a:ext cx="914400" cy="228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3200400" y="3048000"/>
            <a:ext cx="2209800" cy="228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1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867400" cy="680368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572000" y="1295400"/>
            <a:ext cx="1143000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52400" y="1016400"/>
            <a:ext cx="2133600" cy="228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0" y="381000"/>
            <a:ext cx="3733800" cy="457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1295400" y="1752600"/>
            <a:ext cx="2971800" cy="457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 descr="2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5914239" cy="6858000"/>
          </a:xfrm>
          <a:prstGeom prst="rect">
            <a:avLst/>
          </a:prstGeom>
        </p:spPr>
      </p:pic>
      <p:pic>
        <p:nvPicPr>
          <p:cNvPr id="20" name="Picture 19" descr="3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5914239" cy="6858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715000" y="1466671"/>
            <a:ext cx="350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Protocols you tend to care about are described in </a:t>
            </a:r>
          </a:p>
          <a:p>
            <a:pPr algn="ctr"/>
            <a:r>
              <a:rPr lang="en-GB" sz="2000" dirty="0" smtClean="0"/>
              <a:t>Request For Comments (</a:t>
            </a:r>
            <a:r>
              <a:rPr lang="en-GB" sz="3200" b="1" dirty="0" smtClean="0">
                <a:solidFill>
                  <a:srgbClr val="FF0000"/>
                </a:solidFill>
              </a:rPr>
              <a:t>RFC</a:t>
            </a:r>
            <a:r>
              <a:rPr lang="en-GB" sz="2000" dirty="0" smtClean="0"/>
              <a:t>)</a:t>
            </a:r>
            <a:endParaRPr lang="en-GB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26</a:t>
            </a:r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09360" cy="662178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495800" y="914400"/>
            <a:ext cx="1143000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152400" y="787800"/>
            <a:ext cx="2133600" cy="228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1143000" y="1447800"/>
            <a:ext cx="3810000" cy="457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ight Brace 22"/>
          <p:cNvSpPr/>
          <p:nvPr/>
        </p:nvSpPr>
        <p:spPr>
          <a:xfrm>
            <a:off x="5638800" y="4648200"/>
            <a:ext cx="685800" cy="1447800"/>
          </a:xfrm>
          <a:prstGeom prst="righ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6324600" y="5068669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??!</a:t>
            </a:r>
            <a:endParaRPr lang="en-GB" sz="3600" dirty="0"/>
          </a:p>
        </p:txBody>
      </p:sp>
      <p:pic>
        <p:nvPicPr>
          <p:cNvPr id="25" name="Picture 24" descr="B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" y="0"/>
            <a:ext cx="6534435" cy="6858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715000" y="1466671"/>
            <a:ext cx="350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Protocols you tend to care about are described in </a:t>
            </a:r>
          </a:p>
          <a:p>
            <a:pPr algn="ctr"/>
            <a:r>
              <a:rPr lang="en-GB" sz="2000" dirty="0" smtClean="0"/>
              <a:t>Request For Comments (</a:t>
            </a:r>
            <a:r>
              <a:rPr lang="en-GB" sz="3200" b="1" dirty="0" smtClean="0">
                <a:solidFill>
                  <a:srgbClr val="FF0000"/>
                </a:solidFill>
              </a:rPr>
              <a:t>RFC</a:t>
            </a:r>
            <a:r>
              <a:rPr lang="en-GB" sz="2000" dirty="0" smtClean="0"/>
              <a:t>)</a:t>
            </a:r>
            <a:endParaRPr lang="en-GB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5638800" y="3867090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Some of them are jokes...</a:t>
            </a:r>
            <a:endParaRPr lang="en-GB" sz="2000" dirty="0"/>
          </a:p>
        </p:txBody>
      </p:sp>
      <p:sp>
        <p:nvSpPr>
          <p:cNvPr id="27" name="TextBox 26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27</a:t>
            </a:r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2" grpId="0" animBg="1"/>
      <p:bldP spid="23" grpId="0" animBg="1"/>
      <p:bldP spid="24" grpId="0"/>
      <p:bldP spid="24" grpId="1"/>
      <p:bldP spid="2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log-Network-Security-8-8-20141.png"/>
          <p:cNvPicPr>
            <a:picLocks noChangeAspect="1"/>
          </p:cNvPicPr>
          <p:nvPr/>
        </p:nvPicPr>
        <p:blipFill>
          <a:blip r:embed="rId2"/>
          <a:srcRect b="6667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concepts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29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Network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security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portScann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981200"/>
            <a:ext cx="5349966" cy="2895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 descr="portScanner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5105400"/>
            <a:ext cx="3810000" cy="1016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0" y="11430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/>
              <a:t>Scenario #1</a:t>
            </a:r>
            <a:endParaRPr lang="en-GB" sz="2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1962090"/>
            <a:ext cx="365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What does this code do?</a:t>
            </a:r>
            <a:endParaRPr lang="en-GB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2562761"/>
            <a:ext cx="3657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This is (all you need for) a </a:t>
            </a:r>
            <a:r>
              <a:rPr lang="en-GB" sz="2000" b="1" dirty="0" smtClean="0"/>
              <a:t>port scanner</a:t>
            </a:r>
            <a:r>
              <a:rPr lang="en-GB" sz="2000" dirty="0" smtClean="0"/>
              <a:t>. It looks for open ports between 991 and 994 on hollerith.cs.niu.edu</a:t>
            </a:r>
            <a:endParaRPr lang="en-GB" sz="2000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429000" y="3886200"/>
            <a:ext cx="838200" cy="1588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0" y="4267200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0000"/>
                </a:solidFill>
              </a:rPr>
              <a:t>A socket is how you connect: given an IP and a port, it attempts to connect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0" y="5029200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0070C0"/>
                </a:solidFill>
              </a:rPr>
              <a:t>If it could connect, it means that port is open at that specific IP</a:t>
            </a:r>
            <a:endParaRPr lang="en-GB" dirty="0">
              <a:solidFill>
                <a:srgbClr val="0070C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505200" y="4191000"/>
            <a:ext cx="838200" cy="1588"/>
          </a:xfrm>
          <a:prstGeom prst="straightConnector1">
            <a:avLst/>
          </a:prstGeom>
          <a:ln w="76200">
            <a:solidFill>
              <a:srgbClr val="00B0F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267200" y="1992868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6">
                    <a:lumMod val="75000"/>
                  </a:schemeClr>
                </a:solidFill>
              </a:rPr>
              <a:t>Uses the DNS service to get the IP from the name</a:t>
            </a:r>
            <a:endParaRPr lang="en-GB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7731659" y="2290527"/>
            <a:ext cx="1012480" cy="908364"/>
          </a:xfrm>
          <a:custGeom>
            <a:avLst/>
            <a:gdLst>
              <a:gd name="connsiteX0" fmla="*/ 679010 w 1012480"/>
              <a:gd name="connsiteY0" fmla="*/ 0 h 908364"/>
              <a:gd name="connsiteX1" fmla="*/ 905347 w 1012480"/>
              <a:gd name="connsiteY1" fmla="*/ 307818 h 908364"/>
              <a:gd name="connsiteX2" fmla="*/ 923454 w 1012480"/>
              <a:gd name="connsiteY2" fmla="*/ 823865 h 908364"/>
              <a:gd name="connsiteX3" fmla="*/ 371192 w 1012480"/>
              <a:gd name="connsiteY3" fmla="*/ 814812 h 908364"/>
              <a:gd name="connsiteX4" fmla="*/ 0 w 1012480"/>
              <a:gd name="connsiteY4" fmla="*/ 561315 h 90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2480" h="908364">
                <a:moveTo>
                  <a:pt x="679010" y="0"/>
                </a:moveTo>
                <a:cubicBezTo>
                  <a:pt x="771808" y="85253"/>
                  <a:pt x="864606" y="170507"/>
                  <a:pt x="905347" y="307818"/>
                </a:cubicBezTo>
                <a:cubicBezTo>
                  <a:pt x="946088" y="445129"/>
                  <a:pt x="1012480" y="739366"/>
                  <a:pt x="923454" y="823865"/>
                </a:cubicBezTo>
                <a:cubicBezTo>
                  <a:pt x="834428" y="908364"/>
                  <a:pt x="525101" y="858570"/>
                  <a:pt x="371192" y="814812"/>
                </a:cubicBezTo>
                <a:cubicBezTo>
                  <a:pt x="217283" y="771054"/>
                  <a:pt x="108641" y="666184"/>
                  <a:pt x="0" y="561315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7" name="Straight Arrow Connector 26"/>
          <p:cNvCxnSpPr>
            <a:stCxn id="25" idx="4"/>
          </p:cNvCxnSpPr>
          <p:nvPr/>
        </p:nvCxnSpPr>
        <p:spPr>
          <a:xfrm flipH="1" flipV="1">
            <a:off x="7543800" y="2667000"/>
            <a:ext cx="187859" cy="18484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2" grpId="0"/>
      <p:bldP spid="24" grpId="0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concepts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What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a network,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generally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speaking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?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1062335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A network is formed of </a:t>
            </a:r>
            <a:r>
              <a:rPr lang="en-GB" sz="2400" b="1" dirty="0" smtClean="0">
                <a:solidFill>
                  <a:srgbClr val="FF0000"/>
                </a:solidFill>
              </a:rPr>
              <a:t>nodes</a:t>
            </a:r>
            <a:r>
              <a:rPr lang="en-GB" sz="2400" dirty="0" smtClean="0"/>
              <a:t> connected by </a:t>
            </a:r>
            <a:r>
              <a:rPr lang="en-GB" sz="2400" b="1" dirty="0" smtClean="0">
                <a:solidFill>
                  <a:srgbClr val="FF0000"/>
                </a:solidFill>
              </a:rPr>
              <a:t>links</a:t>
            </a:r>
            <a:r>
              <a:rPr lang="en-GB" sz="2400" dirty="0" smtClean="0"/>
              <a:t>.</a:t>
            </a:r>
            <a:endParaRPr lang="en-GB" sz="2400" dirty="0"/>
          </a:p>
        </p:txBody>
      </p:sp>
      <p:pic>
        <p:nvPicPr>
          <p:cNvPr id="19" name="Picture 18" descr="home-network-made-eas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00" y="1524000"/>
            <a:ext cx="4800600" cy="2743200"/>
          </a:xfrm>
          <a:prstGeom prst="rect">
            <a:avLst/>
          </a:prstGeom>
        </p:spPr>
      </p:pic>
      <p:pic>
        <p:nvPicPr>
          <p:cNvPr id="25" name="Picture 24" descr="cisco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960" y="3124200"/>
            <a:ext cx="4892040" cy="310134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267200" y="1882914"/>
            <a:ext cx="472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Any network can be conceptualized that way: home, enterprise, backbone...</a:t>
            </a:r>
            <a:endParaRPr lang="en-GB" sz="2000" dirty="0"/>
          </a:p>
        </p:txBody>
      </p:sp>
      <p:cxnSp>
        <p:nvCxnSpPr>
          <p:cNvPr id="27" name="Straight Arrow Connector 26"/>
          <p:cNvCxnSpPr/>
          <p:nvPr/>
        </p:nvCxnSpPr>
        <p:spPr>
          <a:xfrm rot="5400000" flipH="1" flipV="1">
            <a:off x="2209800" y="4114800"/>
            <a:ext cx="1066800" cy="762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219200" y="5029200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links don’t have to be physical, data can be carried wirelessly too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concepts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30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Network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security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0" y="11430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/>
              <a:t>Scenario #1</a:t>
            </a:r>
            <a:endParaRPr lang="en-GB" sz="2800" b="1" dirty="0"/>
          </a:p>
        </p:txBody>
      </p:sp>
      <p:pic>
        <p:nvPicPr>
          <p:cNvPr id="20" name="Picture 19" descr="angry-SANS-r41.png"/>
          <p:cNvPicPr>
            <a:picLocks noChangeAspect="1"/>
          </p:cNvPicPr>
          <p:nvPr/>
        </p:nvPicPr>
        <p:blipFill>
          <a:blip r:embed="rId3"/>
          <a:srcRect b="9820"/>
          <a:stretch>
            <a:fillRect/>
          </a:stretch>
        </p:blipFill>
        <p:spPr>
          <a:xfrm>
            <a:off x="4145280" y="1981200"/>
            <a:ext cx="4998720" cy="3429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0" y="1962090"/>
            <a:ext cx="472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What do you think will happen if you scan thousand of ports from your machine?</a:t>
            </a:r>
            <a:endParaRPr lang="en-GB" sz="2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52400" y="3048000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Security systems will notice and report that, and you may be blocked.</a:t>
            </a:r>
            <a:endParaRPr lang="en-GB" dirty="0"/>
          </a:p>
        </p:txBody>
      </p:sp>
      <p:sp>
        <p:nvSpPr>
          <p:cNvPr id="28" name="TextBox 27"/>
          <p:cNvSpPr txBox="1"/>
          <p:nvPr/>
        </p:nvSpPr>
        <p:spPr>
          <a:xfrm>
            <a:off x="0" y="4095690"/>
            <a:ext cx="472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Why?</a:t>
            </a:r>
            <a:endParaRPr lang="en-GB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0" y="472440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Because </a:t>
            </a:r>
            <a:r>
              <a:rPr lang="en-GB" b="1" u="sng" dirty="0" smtClean="0">
                <a:solidFill>
                  <a:srgbClr val="FF0000"/>
                </a:solidFill>
              </a:rPr>
              <a:t>a single machine </a:t>
            </a:r>
            <a:r>
              <a:rPr lang="en-GB" dirty="0" smtClean="0"/>
              <a:t>is not supposed to attempt connecting to so many ports!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2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concepts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31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Network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security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0" y="11430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/>
              <a:t>Scenario #2</a:t>
            </a:r>
            <a:endParaRPr lang="en-GB" sz="2800" b="1" dirty="0"/>
          </a:p>
        </p:txBody>
      </p:sp>
      <p:pic>
        <p:nvPicPr>
          <p:cNvPr id="15" name="Picture 14" descr="xbox_website_unavailable_58328499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47" y="1752600"/>
            <a:ext cx="5069353" cy="1676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181600" y="1905000"/>
            <a:ext cx="396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Imagine that your bank really annoyed you, so you decide to crash their website. What could you try to do?</a:t>
            </a:r>
            <a:endParaRPr lang="en-GB" dirty="0"/>
          </a:p>
        </p:txBody>
      </p:sp>
      <p:pic>
        <p:nvPicPr>
          <p:cNvPr id="17" name="Picture 16" descr="data_floo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3048000"/>
            <a:ext cx="4533900" cy="30053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TextBox 17"/>
          <p:cNvSpPr txBox="1"/>
          <p:nvPr/>
        </p:nvSpPr>
        <p:spPr>
          <a:xfrm>
            <a:off x="0" y="3648670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You could send MANY requests to that website so make its network busy and hope that it makes the website unavailable.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304800" y="4876800"/>
            <a:ext cx="4038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This is called a denial-of-service (</a:t>
            </a:r>
            <a:r>
              <a:rPr lang="en-GB" sz="2400" b="1" u="sng" dirty="0" err="1" smtClean="0">
                <a:solidFill>
                  <a:srgbClr val="FF0000"/>
                </a:solidFill>
              </a:rPr>
              <a:t>DoS</a:t>
            </a:r>
            <a:r>
              <a:rPr lang="en-GB" sz="2000" b="1" dirty="0" smtClean="0"/>
              <a:t>) attack: making a resource unavailable to intended users</a:t>
            </a:r>
            <a:endParaRPr lang="en-GB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Netgear_Wire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4278422"/>
            <a:ext cx="2933700" cy="2160477"/>
          </a:xfrm>
          <a:prstGeom prst="rect">
            <a:avLst/>
          </a:prstGeom>
        </p:spPr>
      </p:pic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concepts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32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Network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security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0" y="11430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/>
              <a:t>Scenario #2</a:t>
            </a:r>
            <a:endParaRPr lang="en-GB" sz="2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1828800"/>
            <a:ext cx="472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What do you think will happen when you try to flood your bank’s website?</a:t>
            </a:r>
            <a:endParaRPr lang="en-GB" sz="2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81000" y="2895600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Security systems will notice and report that, and you may be blocked.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4095690"/>
            <a:ext cx="472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Why?</a:t>
            </a:r>
            <a:endParaRPr lang="en-GB" sz="2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0" y="472440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Because </a:t>
            </a:r>
            <a:r>
              <a:rPr lang="en-GB" b="1" u="sng" dirty="0" smtClean="0">
                <a:solidFill>
                  <a:srgbClr val="FF0000"/>
                </a:solidFill>
              </a:rPr>
              <a:t>a single machine </a:t>
            </a:r>
            <a:r>
              <a:rPr lang="en-GB" dirty="0" smtClean="0"/>
              <a:t>is not supposed to be sending so much data within so little time.</a:t>
            </a:r>
            <a:endParaRPr lang="en-GB" dirty="0"/>
          </a:p>
        </p:txBody>
      </p:sp>
      <p:pic>
        <p:nvPicPr>
          <p:cNvPr id="23" name="Picture 22" descr="Data_Cabling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1143000"/>
            <a:ext cx="3560053" cy="23622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572000" y="3544669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smtClean="0"/>
              <a:t>You also probably don’t have the bandwidth it takes to go bother a server...</a:t>
            </a:r>
            <a:endParaRPr lang="en-GB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concepts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33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Network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security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0" y="1143000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/>
              <a:t>How do you prevent security from flagging your machine for doing more than it is supposed to?</a:t>
            </a:r>
            <a:endParaRPr lang="en-GB" sz="2800" b="1" dirty="0"/>
          </a:p>
        </p:txBody>
      </p:sp>
      <p:pic>
        <p:nvPicPr>
          <p:cNvPr id="16" name="Picture 15" descr="multiple_laptops_prep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360" y="2819400"/>
            <a:ext cx="6111240" cy="343757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85800" y="21336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Security </a:t>
            </a:r>
            <a:r>
              <a:rPr lang="en-GB" b="1" dirty="0" smtClean="0">
                <a:solidFill>
                  <a:srgbClr val="FF0000"/>
                </a:solidFill>
              </a:rPr>
              <a:t>shouldn’t be able to tell it’s the same machine</a:t>
            </a:r>
            <a:r>
              <a:rPr lang="en-GB" dirty="0" smtClean="0"/>
              <a:t>! But you can’t really buy lots of little computers in order to get multiple identities...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concepts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34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Network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security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0" y="146652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/>
              <a:t>(</a:t>
            </a:r>
            <a:r>
              <a:rPr lang="en-GB" sz="2800" b="1" i="1" u="sng" dirty="0" smtClean="0"/>
              <a:t>Very</a:t>
            </a:r>
            <a:r>
              <a:rPr lang="en-GB" sz="2800" b="1" dirty="0" smtClean="0"/>
              <a:t>) basic solution: use a </a:t>
            </a:r>
            <a:r>
              <a:rPr lang="en-GB" sz="2800" b="1" dirty="0" smtClean="0">
                <a:solidFill>
                  <a:srgbClr val="FF0000"/>
                </a:solidFill>
              </a:rPr>
              <a:t>proxy</a:t>
            </a:r>
            <a:r>
              <a:rPr lang="en-GB" sz="2800" b="1" dirty="0" smtClean="0"/>
              <a:t> to hide your identity</a:t>
            </a:r>
            <a:endParaRPr lang="en-GB" sz="2800" b="1" dirty="0"/>
          </a:p>
        </p:txBody>
      </p:sp>
      <p:pic>
        <p:nvPicPr>
          <p:cNvPr id="11" name="Picture 10" descr="free-proxy-server-list-201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849" y="2323449"/>
            <a:ext cx="5716302" cy="28581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concepts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35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Network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security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proxy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" y="1981200"/>
            <a:ext cx="7353300" cy="41452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1276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There are lists of “open proxies” online: these are proxies that anyone can use.</a:t>
            </a:r>
            <a:endParaRPr lang="en-GB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concepts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36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Network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security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proxy.gif"/>
          <p:cNvPicPr>
            <a:picLocks noChangeAspect="1"/>
          </p:cNvPicPr>
          <p:nvPr/>
        </p:nvPicPr>
        <p:blipFill>
          <a:blip r:embed="rId3"/>
          <a:srcRect t="14706" b="66912"/>
          <a:stretch>
            <a:fillRect/>
          </a:stretch>
        </p:blipFill>
        <p:spPr>
          <a:xfrm>
            <a:off x="0" y="1219199"/>
            <a:ext cx="9144000" cy="9475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2505670"/>
            <a:ext cx="5410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export </a:t>
            </a:r>
            <a:r>
              <a:rPr lang="en-GB" dirty="0" err="1" smtClean="0"/>
              <a:t>http_proxy</a:t>
            </a:r>
            <a:r>
              <a:rPr lang="en-GB" dirty="0" smtClean="0"/>
              <a:t>="http://91.201.201.211:60088"</a:t>
            </a:r>
            <a:br>
              <a:rPr lang="en-GB" dirty="0" smtClean="0"/>
            </a:br>
            <a:r>
              <a:rPr lang="en-GB" dirty="0" smtClean="0"/>
              <a:t>export </a:t>
            </a:r>
            <a:r>
              <a:rPr lang="en-GB" dirty="0" err="1" smtClean="0"/>
              <a:t>https_proxy</a:t>
            </a:r>
            <a:r>
              <a:rPr lang="en-GB" dirty="0" smtClean="0"/>
              <a:t>="https://91.201.201.211:60088” export </a:t>
            </a:r>
            <a:r>
              <a:rPr lang="en-GB" dirty="0" err="1" smtClean="0"/>
              <a:t>ftp_proxy</a:t>
            </a:r>
            <a:r>
              <a:rPr lang="en-GB" dirty="0" smtClean="0"/>
              <a:t>="http://91.201.201.211:60088"</a:t>
            </a:r>
          </a:p>
          <a:p>
            <a:endParaRPr lang="en-GB" dirty="0" smtClean="0"/>
          </a:p>
          <a:p>
            <a:r>
              <a:rPr lang="en-GB" sz="1600" dirty="0" smtClean="0"/>
              <a:t>export {</a:t>
            </a:r>
            <a:r>
              <a:rPr lang="en-GB" sz="1600" dirty="0" err="1" smtClean="0"/>
              <a:t>http,https,ftp</a:t>
            </a:r>
            <a:r>
              <a:rPr lang="en-GB" sz="1600" dirty="0" smtClean="0"/>
              <a:t>}_proxy="http://91.201.201.211:60088"</a:t>
            </a:r>
            <a:endParaRPr lang="en-GB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3124200" y="480060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unset </a:t>
            </a:r>
            <a:r>
              <a:rPr lang="en-GB" dirty="0" err="1" smtClean="0"/>
              <a:t>http_proxy</a:t>
            </a:r>
            <a:endParaRPr lang="en-GB" dirty="0" smtClean="0"/>
          </a:p>
          <a:p>
            <a:r>
              <a:rPr lang="en-GB" dirty="0" smtClean="0"/>
              <a:t>unset </a:t>
            </a:r>
            <a:r>
              <a:rPr lang="en-GB" dirty="0" err="1" smtClean="0"/>
              <a:t>https_proxy</a:t>
            </a:r>
            <a:endParaRPr lang="en-GB" dirty="0" smtClean="0"/>
          </a:p>
          <a:p>
            <a:r>
              <a:rPr lang="en-GB" dirty="0" smtClean="0"/>
              <a:t>unset </a:t>
            </a:r>
            <a:r>
              <a:rPr lang="en-GB" dirty="0" err="1" smtClean="0"/>
              <a:t>ftp_proxy</a:t>
            </a:r>
            <a:endParaRPr lang="en-GB" dirty="0" smtClean="0"/>
          </a:p>
        </p:txBody>
      </p:sp>
      <p:sp>
        <p:nvSpPr>
          <p:cNvPr id="15" name="Right Brace 14"/>
          <p:cNvSpPr/>
          <p:nvPr/>
        </p:nvSpPr>
        <p:spPr>
          <a:xfrm>
            <a:off x="4953000" y="2514600"/>
            <a:ext cx="685800" cy="1524000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5410200" y="2949714"/>
            <a:ext cx="373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Tell the Shell to use a proxy depending on the service you use</a:t>
            </a:r>
            <a:endParaRPr lang="en-GB" sz="2000" dirty="0"/>
          </a:p>
        </p:txBody>
      </p:sp>
      <p:sp>
        <p:nvSpPr>
          <p:cNvPr id="17" name="Right Brace 16"/>
          <p:cNvSpPr/>
          <p:nvPr/>
        </p:nvSpPr>
        <p:spPr>
          <a:xfrm>
            <a:off x="4953000" y="4648200"/>
            <a:ext cx="685800" cy="1295400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5562600" y="5010090"/>
            <a:ext cx="373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Stop using a proxy</a:t>
            </a:r>
            <a:endParaRPr lang="en-GB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concepts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37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Network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security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0" y="10668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The best (free) software for anonymous communication is </a:t>
            </a:r>
            <a:r>
              <a:rPr lang="en-GB" sz="2800" b="1" u="sng" dirty="0" smtClean="0">
                <a:solidFill>
                  <a:srgbClr val="FF0000"/>
                </a:solidFill>
              </a:rPr>
              <a:t>Tor</a:t>
            </a:r>
            <a:r>
              <a:rPr lang="en-GB" sz="2000" dirty="0" smtClean="0"/>
              <a:t>. It encrypts data multiple times, including the destination IP, using about ≈6700 relays.</a:t>
            </a:r>
            <a:endParaRPr lang="en-GB" sz="2000" dirty="0"/>
          </a:p>
        </p:txBody>
      </p:sp>
      <p:pic>
        <p:nvPicPr>
          <p:cNvPr id="15" name="Picture 14" descr="NSA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86000"/>
            <a:ext cx="7239000" cy="37253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 descr="306px-Tor-logo-2011-flat.s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680" y="1790700"/>
            <a:ext cx="2331720" cy="1409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Netgear_Wire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362200"/>
            <a:ext cx="2933700" cy="2160477"/>
          </a:xfrm>
          <a:prstGeom prst="rect">
            <a:avLst/>
          </a:prstGeom>
        </p:spPr>
      </p:pic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concepts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38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Network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security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Data_Cabling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2133600"/>
            <a:ext cx="3560053" cy="2362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0" y="11971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Being anonymous doesn’t solve the fact that you still don’t have the power to take a server down with a single machine. How can you solve that?</a:t>
            </a:r>
            <a:endParaRPr lang="en-GB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4267200" y="2734270"/>
            <a:ext cx="129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smtClean="0"/>
              <a:t>&lt;</a:t>
            </a:r>
            <a:endParaRPr lang="en-GB" sz="5400" dirty="0"/>
          </a:p>
        </p:txBody>
      </p:sp>
      <p:sp>
        <p:nvSpPr>
          <p:cNvPr id="18" name="TextBox 17"/>
          <p:cNvSpPr txBox="1"/>
          <p:nvPr/>
        </p:nvSpPr>
        <p:spPr>
          <a:xfrm>
            <a:off x="-76200" y="5100935"/>
            <a:ext cx="944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You need a lot more machines.... Where do you think you can find them?</a:t>
            </a:r>
            <a:endParaRPr lang="en-GB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570px-Botnet.sv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0" y="1665705"/>
            <a:ext cx="6134100" cy="473509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0" y="1869242"/>
            <a:ext cx="320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(1) A </a:t>
            </a:r>
            <a:r>
              <a:rPr lang="en-GB" sz="2000" dirty="0" err="1" smtClean="0"/>
              <a:t>botnet</a:t>
            </a:r>
            <a:r>
              <a:rPr lang="en-GB" sz="2000" dirty="0" smtClean="0"/>
              <a:t> operator sends </a:t>
            </a:r>
            <a:r>
              <a:rPr lang="en-GB" sz="2000" dirty="0" err="1" smtClean="0"/>
              <a:t>trojans</a:t>
            </a:r>
            <a:r>
              <a:rPr lang="en-GB" sz="2000" dirty="0" smtClean="0"/>
              <a:t> that install a </a:t>
            </a:r>
            <a:r>
              <a:rPr lang="en-GB" sz="2000" dirty="0" err="1" smtClean="0"/>
              <a:t>bot</a:t>
            </a:r>
            <a:r>
              <a:rPr lang="en-GB" sz="2000" dirty="0" smtClean="0"/>
              <a:t> on ordinary users’ </a:t>
            </a:r>
            <a:r>
              <a:rPr lang="en-GB" sz="2000" dirty="0" smtClean="0"/>
              <a:t>devices</a:t>
            </a:r>
            <a:endParaRPr lang="en-GB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0" y="3265905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(2) The bots are ready to take order from a server</a:t>
            </a:r>
            <a:endParaRPr lang="en-GB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0" y="4082019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(3) The </a:t>
            </a:r>
            <a:r>
              <a:rPr lang="en-GB" sz="2000" dirty="0" err="1" smtClean="0"/>
              <a:t>botnet</a:t>
            </a:r>
            <a:r>
              <a:rPr lang="en-GB" sz="2000" dirty="0" smtClean="0"/>
              <a:t> is rented to hackers</a:t>
            </a:r>
            <a:endParaRPr lang="en-GB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5072619"/>
            <a:ext cx="320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(4) The many ordinary </a:t>
            </a:r>
            <a:r>
              <a:rPr lang="en-GB" sz="2000" dirty="0" smtClean="0"/>
              <a:t>devices can </a:t>
            </a:r>
            <a:r>
              <a:rPr lang="en-GB" sz="2000" dirty="0" smtClean="0"/>
              <a:t>now be used, particularly for volume</a:t>
            </a:r>
            <a:endParaRPr lang="en-GB" sz="2000" dirty="0"/>
          </a:p>
        </p:txBody>
      </p:sp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concepts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39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Network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security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0" y="1123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A </a:t>
            </a:r>
            <a:r>
              <a:rPr lang="en-GB" sz="2000" b="1" u="sng" dirty="0" err="1" smtClean="0">
                <a:solidFill>
                  <a:srgbClr val="FF0000"/>
                </a:solidFill>
              </a:rPr>
              <a:t>botnet</a:t>
            </a:r>
            <a:r>
              <a:rPr lang="en-GB" sz="2000" dirty="0" smtClean="0"/>
              <a:t> is a set of internet-connected </a:t>
            </a:r>
            <a:r>
              <a:rPr lang="en-GB" sz="2000" dirty="0" smtClean="0"/>
              <a:t>device that </a:t>
            </a:r>
            <a:r>
              <a:rPr lang="en-GB" sz="2000" dirty="0" smtClean="0"/>
              <a:t>complete repetitive tasks.</a:t>
            </a:r>
            <a:endParaRPr lang="en-GB" sz="2000" dirty="0"/>
          </a:p>
        </p:txBody>
      </p:sp>
      <p:sp>
        <p:nvSpPr>
          <p:cNvPr id="23" name="Rectangle 22"/>
          <p:cNvSpPr/>
          <p:nvPr/>
        </p:nvSpPr>
        <p:spPr>
          <a:xfrm>
            <a:off x="0" y="4876800"/>
            <a:ext cx="9144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>
            <a:off x="0" y="3276600"/>
            <a:ext cx="9144000" cy="1600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/>
        </p:nvSpPr>
        <p:spPr>
          <a:xfrm>
            <a:off x="0" y="1676400"/>
            <a:ext cx="9144000" cy="1600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4" grpId="0" animBg="1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concepts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4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How do networks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speak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?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9" name="Picture 18" descr="home-network-made-eas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00" y="1524000"/>
            <a:ext cx="4800600" cy="274320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rot="10800000">
            <a:off x="3124200" y="3962400"/>
            <a:ext cx="533400" cy="457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581400" y="4343400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The laptop speaks to the router in a very defined way in order to send or get data. 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53910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Rules defining how nodes work together to move data are called </a:t>
            </a:r>
            <a:r>
              <a:rPr lang="en-GB" sz="2000" b="1" dirty="0" smtClean="0">
                <a:solidFill>
                  <a:srgbClr val="FF0000"/>
                </a:solidFill>
              </a:rPr>
              <a:t>network protocols</a:t>
            </a:r>
            <a:r>
              <a:rPr lang="en-GB" sz="2000" dirty="0" smtClean="0"/>
              <a:t>.</a:t>
            </a:r>
            <a:endParaRPr lang="en-GB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concepts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40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Network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security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bot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" y="1192530"/>
            <a:ext cx="7155180" cy="447294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34000" y="3200400"/>
            <a:ext cx="2133600" cy="381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otnets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6719"/>
            <a:ext cx="9144000" cy="5567881"/>
          </a:xfrm>
          <a:prstGeom prst="rect">
            <a:avLst/>
          </a:prstGeom>
        </p:spPr>
      </p:pic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concepts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41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Network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security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concepts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42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Network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security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botnet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0600"/>
            <a:ext cx="9144000" cy="386213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5334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https://en.wikipedia.org/wiki/Botnet#Historical_list_of_botnets</a:t>
            </a:r>
            <a:endParaRPr lang="en-GB" sz="2400" dirty="0"/>
          </a:p>
        </p:txBody>
      </p:sp>
      <p:sp>
        <p:nvSpPr>
          <p:cNvPr id="15" name="Rectangle 14"/>
          <p:cNvSpPr/>
          <p:nvPr/>
        </p:nvSpPr>
        <p:spPr>
          <a:xfrm>
            <a:off x="2514600" y="4648200"/>
            <a:ext cx="838200" cy="228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mirai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9144000" cy="5248670"/>
          </a:xfrm>
          <a:prstGeom prst="rect">
            <a:avLst/>
          </a:prstGeom>
        </p:spPr>
      </p:pic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concepts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43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Network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security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05200" y="1905000"/>
            <a:ext cx="5638800" cy="430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200" dirty="0" smtClean="0"/>
              <a:t>https://github.com/rosgos/Mirai-Source-Code</a:t>
            </a:r>
            <a:endParaRPr lang="en-GB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concepts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44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Network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security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1209280_ori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143000"/>
            <a:ext cx="5486400" cy="223266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8200" y="3733800"/>
            <a:ext cx="7772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err="1" smtClean="0"/>
              <a:t>DoS</a:t>
            </a:r>
            <a:endParaRPr lang="en-GB" sz="3200" dirty="0" smtClean="0"/>
          </a:p>
          <a:p>
            <a:pPr algn="ctr"/>
            <a:r>
              <a:rPr lang="en-GB" sz="3200" dirty="0" smtClean="0"/>
              <a:t>(open) proxy</a:t>
            </a:r>
          </a:p>
          <a:p>
            <a:pPr algn="ctr"/>
            <a:r>
              <a:rPr lang="en-GB" sz="3200" dirty="0" smtClean="0"/>
              <a:t>Tor</a:t>
            </a:r>
          </a:p>
          <a:p>
            <a:pPr algn="ctr"/>
            <a:r>
              <a:rPr lang="en-GB" sz="3200" dirty="0" err="1" smtClean="0"/>
              <a:t>Botnet</a:t>
            </a:r>
            <a:r>
              <a:rPr lang="en-GB" sz="3200" dirty="0" smtClean="0"/>
              <a:t> / zombie farm</a:t>
            </a:r>
            <a:endParaRPr lang="en-GB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45a95980d11d4b9973f86eaad6467613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concepts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5</a:t>
            </a:r>
            <a:endParaRPr lang="fr-CA" dirty="0"/>
          </a:p>
        </p:txBody>
      </p:sp>
      <p:sp>
        <p:nvSpPr>
          <p:cNvPr id="13" name="TextBox 12"/>
          <p:cNvSpPr txBox="1"/>
          <p:nvPr/>
        </p:nvSpPr>
        <p:spPr>
          <a:xfrm>
            <a:off x="2514600" y="2819400"/>
            <a:ext cx="5867400" cy="954107"/>
          </a:xfrm>
          <a:prstGeom prst="rect">
            <a:avLst/>
          </a:prstGeom>
          <a:solidFill>
            <a:schemeClr val="lt1">
              <a:alpha val="7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b="1" dirty="0" smtClean="0"/>
              <a:t>There are lots of protocols. But at least they are organized into layers!</a:t>
            </a:r>
            <a:endParaRPr lang="en-GB" sz="2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514600" y="3886200"/>
            <a:ext cx="5867400" cy="954107"/>
          </a:xfrm>
          <a:prstGeom prst="rect">
            <a:avLst/>
          </a:prstGeom>
          <a:solidFill>
            <a:schemeClr val="lt1">
              <a:alpha val="7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b="1" dirty="0" smtClean="0"/>
              <a:t>The Open Systems Interconnection (</a:t>
            </a:r>
            <a:r>
              <a:rPr lang="en-GB" sz="2800" b="1" dirty="0" smtClean="0">
                <a:solidFill>
                  <a:srgbClr val="FF0000"/>
                </a:solidFill>
              </a:rPr>
              <a:t>OSI</a:t>
            </a:r>
            <a:r>
              <a:rPr lang="en-GB" sz="2800" b="1" dirty="0" smtClean="0"/>
              <a:t>) reference model has 7 layers</a:t>
            </a:r>
            <a:endParaRPr lang="en-GB" sz="2800" b="1" dirty="0"/>
          </a:p>
        </p:txBody>
      </p:sp>
      <p:sp>
        <p:nvSpPr>
          <p:cNvPr id="15" name="Rectangle 14"/>
          <p:cNvSpPr/>
          <p:nvPr/>
        </p:nvSpPr>
        <p:spPr>
          <a:xfrm>
            <a:off x="8610600" y="914400"/>
            <a:ext cx="609600" cy="5410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-76200" y="914400"/>
            <a:ext cx="609600" cy="5410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concepts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6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How do networks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speak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?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/>
          <a:srcRect l="28645" t="40482" r="24315" b="34743"/>
          <a:stretch>
            <a:fillRect/>
          </a:stretch>
        </p:blipFill>
        <p:spPr bwMode="auto">
          <a:xfrm>
            <a:off x="2424112" y="1143000"/>
            <a:ext cx="6719888" cy="50085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0" y="48768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Raw bit stream transmission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44196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Ensures data moves over link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39624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Moves data between nodes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3505200"/>
            <a:ext cx="32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Ensures data moves over network</a:t>
            </a:r>
            <a:endParaRPr lang="en-GB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0" y="29718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Manages the connection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25146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Makes data app-usable</a:t>
            </a:r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>
            <a:off x="0" y="1992868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High-level services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7" grpId="0"/>
      <p:bldP spid="20" grpId="0"/>
      <p:bldP spid="21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fade.gif"/>
          <p:cNvPicPr>
            <a:picLocks noChangeAspect="1"/>
          </p:cNvPicPr>
          <p:nvPr/>
        </p:nvPicPr>
        <p:blipFill>
          <a:blip r:embed="rId2">
            <a:lum contrast="30000"/>
          </a:blip>
          <a:stretch>
            <a:fillRect/>
          </a:stretch>
        </p:blipFill>
        <p:spPr>
          <a:xfrm>
            <a:off x="3276600" y="4732020"/>
            <a:ext cx="2494509" cy="1668780"/>
          </a:xfrm>
          <a:prstGeom prst="rect">
            <a:avLst/>
          </a:prstGeom>
        </p:spPr>
      </p:pic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concepts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7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How do networks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speak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?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 descr="wiki.gif"/>
          <p:cNvPicPr>
            <a:picLocks noChangeAspect="1"/>
          </p:cNvPicPr>
          <p:nvPr/>
        </p:nvPicPr>
        <p:blipFill>
          <a:blip r:embed="rId4"/>
          <a:srcRect r="5833"/>
          <a:stretch>
            <a:fillRect/>
          </a:stretch>
        </p:blipFill>
        <p:spPr>
          <a:xfrm>
            <a:off x="-1" y="1143000"/>
            <a:ext cx="9159331" cy="365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concepts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8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How do networks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speak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?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/>
          <a:srcRect l="28645" t="40482" r="61654" b="34743"/>
          <a:stretch>
            <a:fillRect/>
          </a:stretch>
        </p:blipFill>
        <p:spPr bwMode="auto">
          <a:xfrm>
            <a:off x="-90488" y="1143000"/>
            <a:ext cx="1385888" cy="50085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/>
          <a:srcRect l="66084" t="40482" r="24315" b="34743"/>
          <a:stretch>
            <a:fillRect/>
          </a:stretch>
        </p:blipFill>
        <p:spPr bwMode="auto">
          <a:xfrm>
            <a:off x="1219200" y="1224000"/>
            <a:ext cx="1371600" cy="50085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19" name="Rectangle 18"/>
          <p:cNvSpPr/>
          <p:nvPr/>
        </p:nvSpPr>
        <p:spPr>
          <a:xfrm>
            <a:off x="228600" y="4876800"/>
            <a:ext cx="2057400" cy="457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 descr="Bezeq-fiber-NGN-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320" y="1143000"/>
            <a:ext cx="6583680" cy="3695700"/>
          </a:xfrm>
          <a:prstGeom prst="rect">
            <a:avLst/>
          </a:prstGeom>
        </p:spPr>
      </p:pic>
      <p:pic>
        <p:nvPicPr>
          <p:cNvPr id="26" name="Picture 25" descr="3465169_3_d474_deploiement-du-cable-sous-marin-en-fibre_6c4701e698f4a651f37d0b5ebefa5ed7.jpg"/>
          <p:cNvPicPr>
            <a:picLocks noChangeAspect="1"/>
          </p:cNvPicPr>
          <p:nvPr/>
        </p:nvPicPr>
        <p:blipFill>
          <a:blip r:embed="rId5"/>
          <a:srcRect l="18844"/>
          <a:stretch>
            <a:fillRect/>
          </a:stretch>
        </p:blipFill>
        <p:spPr>
          <a:xfrm>
            <a:off x="2438400" y="1066800"/>
            <a:ext cx="3938016" cy="24262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7" name="Picture 26" descr="crossing-oceans.jpg"/>
          <p:cNvPicPr>
            <a:picLocks noChangeAspect="1"/>
          </p:cNvPicPr>
          <p:nvPr/>
        </p:nvPicPr>
        <p:blipFill>
          <a:blip r:embed="rId6"/>
          <a:srcRect l="7447"/>
          <a:stretch>
            <a:fillRect/>
          </a:stretch>
        </p:blipFill>
        <p:spPr>
          <a:xfrm>
            <a:off x="2438400" y="3886200"/>
            <a:ext cx="6629400" cy="21945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3886200" y="5105400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 smtClean="0"/>
              <a:t>Fiber</a:t>
            </a:r>
            <a:r>
              <a:rPr lang="en-GB" sz="2400" b="1" dirty="0" smtClean="0"/>
              <a:t> optic</a:t>
            </a:r>
            <a:endParaRPr lang="en-GB" sz="2400" b="1" dirty="0"/>
          </a:p>
        </p:txBody>
      </p:sp>
      <p:pic>
        <p:nvPicPr>
          <p:cNvPr id="15" name="Picture 14" descr="listening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7920" y="1066800"/>
            <a:ext cx="6736080" cy="32613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QFX-SFP-DAC-5M-SFP-10-Gigabit-font-b-Ethernet-b-font-Direct-Attach-Copper-twinax.jpg"/>
          <p:cNvPicPr>
            <a:picLocks noChangeAspect="1"/>
          </p:cNvPicPr>
          <p:nvPr/>
        </p:nvPicPr>
        <p:blipFill>
          <a:blip r:embed="rId2"/>
          <a:srcRect t="15942" r="17391" b="15942"/>
          <a:stretch>
            <a:fillRect/>
          </a:stretch>
        </p:blipFill>
        <p:spPr>
          <a:xfrm>
            <a:off x="5638800" y="3428999"/>
            <a:ext cx="3505200" cy="2890253"/>
          </a:xfrm>
          <a:prstGeom prst="rect">
            <a:avLst/>
          </a:prstGeom>
        </p:spPr>
      </p:pic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concepts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9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How do networks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speak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?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/>
          <a:srcRect l="28645" t="40482" r="61654" b="34743"/>
          <a:stretch>
            <a:fillRect/>
          </a:stretch>
        </p:blipFill>
        <p:spPr bwMode="auto">
          <a:xfrm>
            <a:off x="-90488" y="1143000"/>
            <a:ext cx="1385888" cy="50085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/>
          <a:srcRect l="66084" t="40482" r="24315" b="34743"/>
          <a:stretch>
            <a:fillRect/>
          </a:stretch>
        </p:blipFill>
        <p:spPr bwMode="auto">
          <a:xfrm>
            <a:off x="1219200" y="1224000"/>
            <a:ext cx="1371600" cy="50085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19" name="Rectangle 18"/>
          <p:cNvSpPr/>
          <p:nvPr/>
        </p:nvSpPr>
        <p:spPr>
          <a:xfrm>
            <a:off x="228600" y="4876800"/>
            <a:ext cx="2057400" cy="457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/>
          <p:cNvSpPr txBox="1"/>
          <p:nvPr/>
        </p:nvSpPr>
        <p:spPr>
          <a:xfrm>
            <a:off x="2971800" y="5486400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Ethernet cables</a:t>
            </a:r>
            <a:endParaRPr lang="en-GB" sz="2400" b="1" dirty="0"/>
          </a:p>
        </p:txBody>
      </p:sp>
      <p:pic>
        <p:nvPicPr>
          <p:cNvPr id="15" name="Picture 14" descr="Gigabit-Ethernet.jpg"/>
          <p:cNvPicPr>
            <a:picLocks noChangeAspect="1"/>
          </p:cNvPicPr>
          <p:nvPr/>
        </p:nvPicPr>
        <p:blipFill>
          <a:blip r:embed="rId5"/>
          <a:srcRect r="3364" b="6667"/>
          <a:stretch>
            <a:fillRect/>
          </a:stretch>
        </p:blipFill>
        <p:spPr>
          <a:xfrm>
            <a:off x="2349249" y="1219200"/>
            <a:ext cx="6800656" cy="2209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077200" y="5486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10 </a:t>
            </a:r>
            <a:r>
              <a:rPr lang="en-GB" b="1" dirty="0" err="1" smtClean="0"/>
              <a:t>Gb</a:t>
            </a:r>
            <a:endParaRPr lang="en-GB" b="1" dirty="0"/>
          </a:p>
        </p:txBody>
      </p:sp>
      <p:pic>
        <p:nvPicPr>
          <p:cNvPr id="21" name="Picture 20" descr="F03xx15x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2200" y="3429000"/>
            <a:ext cx="4194680" cy="182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6180</TotalTime>
  <Words>1502</Words>
  <Application>Microsoft Office PowerPoint</Application>
  <PresentationFormat>On-screen Show (4:3)</PresentationFormat>
  <Paragraphs>271</Paragraphs>
  <Slides>44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Aqualonne</dc:creator>
  <cp:lastModifiedBy>Aqualonne</cp:lastModifiedBy>
  <cp:revision>1566</cp:revision>
  <dcterms:created xsi:type="dcterms:W3CDTF">2006-08-16T00:00:00Z</dcterms:created>
  <dcterms:modified xsi:type="dcterms:W3CDTF">2017-04-27T17:07:52Z</dcterms:modified>
</cp:coreProperties>
</file>